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Lst>
  <p:sldIdLst>
    <p:sldId id="273"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317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43317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r>
              <a:rPr lang="en-US">
                <a:solidFill>
                  <a:srgbClr val="FFFFFF"/>
                </a:solidFill>
              </a:rPr>
              <a:t>Aim: Why was the late 1800's known as the "Gilded Age"?</a:t>
            </a:r>
          </a:p>
        </p:txBody>
      </p:sp>
      <p:sp>
        <p:nvSpPr>
          <p:cNvPr id="28" name="Rectangle 28"/>
          <p:cNvSpPr>
            <a:spLocks noGrp="1" noChangeArrowheads="1"/>
          </p:cNvSpPr>
          <p:nvPr>
            <p:ph type="sldNum" sz="quarter" idx="12"/>
          </p:nvPr>
        </p:nvSpPr>
        <p:spPr/>
        <p:txBody>
          <a:bodyPr/>
          <a:lstStyle>
            <a:lvl1pPr>
              <a:defRPr/>
            </a:lvl1pPr>
          </a:lstStyle>
          <a:p>
            <a:pPr>
              <a:defRPr/>
            </a:pPr>
            <a:fld id="{883C3855-D3EF-491C-85D9-97AFE6F8DA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35628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50822B6E-355B-4914-9D8A-3595B2C49416}"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649124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Aim: Why was the late 1800's known as the "Gilded Age"?</a:t>
            </a:r>
          </a:p>
        </p:txBody>
      </p:sp>
      <p:sp>
        <p:nvSpPr>
          <p:cNvPr id="6" name="Rectangle 6"/>
          <p:cNvSpPr>
            <a:spLocks noGrp="1" noChangeArrowheads="1"/>
          </p:cNvSpPr>
          <p:nvPr>
            <p:ph type="sldNum" sz="quarter" idx="12"/>
          </p:nvPr>
        </p:nvSpPr>
        <p:spPr>
          <a:ln/>
        </p:spPr>
        <p:txBody>
          <a:bodyPr/>
          <a:lstStyle>
            <a:lvl1pPr>
              <a:defRPr/>
            </a:lvl1pPr>
          </a:lstStyle>
          <a:p>
            <a:pPr>
              <a:defRPr/>
            </a:pPr>
            <a:fld id="{6B134545-2457-48AF-8AD8-A1626E3CA9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85246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Aim: Why was the late 1800's known as the "Gilded Age"?</a:t>
            </a:r>
          </a:p>
        </p:txBody>
      </p:sp>
      <p:sp>
        <p:nvSpPr>
          <p:cNvPr id="6" name="Rectangle 6"/>
          <p:cNvSpPr>
            <a:spLocks noGrp="1" noChangeArrowheads="1"/>
          </p:cNvSpPr>
          <p:nvPr>
            <p:ph type="sldNum" sz="quarter" idx="12"/>
          </p:nvPr>
        </p:nvSpPr>
        <p:spPr>
          <a:ln/>
        </p:spPr>
        <p:txBody>
          <a:bodyPr/>
          <a:lstStyle>
            <a:lvl1pPr>
              <a:defRPr/>
            </a:lvl1pPr>
          </a:lstStyle>
          <a:p>
            <a:pPr>
              <a:defRPr/>
            </a:pPr>
            <a:fld id="{A72692A4-6053-42F7-A4F9-0537279AEB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30319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Aim: Why was the late 1800's known as the "Gilded Age"?</a:t>
            </a:r>
          </a:p>
        </p:txBody>
      </p:sp>
      <p:sp>
        <p:nvSpPr>
          <p:cNvPr id="6" name="Rectangle 6"/>
          <p:cNvSpPr>
            <a:spLocks noGrp="1" noChangeArrowheads="1"/>
          </p:cNvSpPr>
          <p:nvPr>
            <p:ph type="sldNum" sz="quarter" idx="12"/>
          </p:nvPr>
        </p:nvSpPr>
        <p:spPr>
          <a:ln/>
        </p:spPr>
        <p:txBody>
          <a:bodyPr/>
          <a:lstStyle>
            <a:lvl1pPr>
              <a:defRPr/>
            </a:lvl1pPr>
          </a:lstStyle>
          <a:p>
            <a:pPr>
              <a:defRPr/>
            </a:pPr>
            <a:fld id="{33F37A67-8D93-4704-B3DA-3357D33127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03246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Aim: Why was the late 1800's known as the "Gilded Age"?</a:t>
            </a:r>
          </a:p>
        </p:txBody>
      </p:sp>
      <p:sp>
        <p:nvSpPr>
          <p:cNvPr id="7" name="Rectangle 6"/>
          <p:cNvSpPr>
            <a:spLocks noGrp="1" noChangeArrowheads="1"/>
          </p:cNvSpPr>
          <p:nvPr>
            <p:ph type="sldNum" sz="quarter" idx="12"/>
          </p:nvPr>
        </p:nvSpPr>
        <p:spPr>
          <a:ln/>
        </p:spPr>
        <p:txBody>
          <a:bodyPr/>
          <a:lstStyle>
            <a:lvl1pPr>
              <a:defRPr/>
            </a:lvl1pPr>
          </a:lstStyle>
          <a:p>
            <a:pPr>
              <a:defRPr/>
            </a:pPr>
            <a:fld id="{597C3963-5771-4457-B418-82EB936780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67627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Aim: Why was the late 1800's known as the "Gilded Age"?</a:t>
            </a:r>
          </a:p>
        </p:txBody>
      </p:sp>
      <p:sp>
        <p:nvSpPr>
          <p:cNvPr id="9" name="Rectangle 6"/>
          <p:cNvSpPr>
            <a:spLocks noGrp="1" noChangeArrowheads="1"/>
          </p:cNvSpPr>
          <p:nvPr>
            <p:ph type="sldNum" sz="quarter" idx="12"/>
          </p:nvPr>
        </p:nvSpPr>
        <p:spPr>
          <a:ln/>
        </p:spPr>
        <p:txBody>
          <a:bodyPr/>
          <a:lstStyle>
            <a:lvl1pPr>
              <a:defRPr/>
            </a:lvl1pPr>
          </a:lstStyle>
          <a:p>
            <a:pPr>
              <a:defRPr/>
            </a:pPr>
            <a:fld id="{6E6220E6-A809-4E94-B171-1E2B093362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75483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Aim: Why was the late 1800's known as the "Gilded Age"?</a:t>
            </a:r>
          </a:p>
        </p:txBody>
      </p:sp>
      <p:sp>
        <p:nvSpPr>
          <p:cNvPr id="5" name="Rectangle 6"/>
          <p:cNvSpPr>
            <a:spLocks noGrp="1" noChangeArrowheads="1"/>
          </p:cNvSpPr>
          <p:nvPr>
            <p:ph type="sldNum" sz="quarter" idx="12"/>
          </p:nvPr>
        </p:nvSpPr>
        <p:spPr>
          <a:ln/>
        </p:spPr>
        <p:txBody>
          <a:bodyPr/>
          <a:lstStyle>
            <a:lvl1pPr>
              <a:defRPr/>
            </a:lvl1pPr>
          </a:lstStyle>
          <a:p>
            <a:pPr>
              <a:defRPr/>
            </a:pPr>
            <a:fld id="{078B11AF-349F-4A75-89DF-CEB48F2F0F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87174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Aim: Why was the late 1800's known as the "Gilded Age"?</a:t>
            </a:r>
          </a:p>
        </p:txBody>
      </p:sp>
      <p:sp>
        <p:nvSpPr>
          <p:cNvPr id="4" name="Rectangle 6"/>
          <p:cNvSpPr>
            <a:spLocks noGrp="1" noChangeArrowheads="1"/>
          </p:cNvSpPr>
          <p:nvPr>
            <p:ph type="sldNum" sz="quarter" idx="12"/>
          </p:nvPr>
        </p:nvSpPr>
        <p:spPr>
          <a:ln/>
        </p:spPr>
        <p:txBody>
          <a:bodyPr/>
          <a:lstStyle>
            <a:lvl1pPr>
              <a:defRPr/>
            </a:lvl1pPr>
          </a:lstStyle>
          <a:p>
            <a:pPr>
              <a:defRPr/>
            </a:pPr>
            <a:fld id="{BD155D80-BB1A-49EF-9DD0-809D99F989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93792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Aim: Why was the late 1800's known as the "Gilded Age"?</a:t>
            </a:r>
          </a:p>
        </p:txBody>
      </p:sp>
      <p:sp>
        <p:nvSpPr>
          <p:cNvPr id="7" name="Rectangle 6"/>
          <p:cNvSpPr>
            <a:spLocks noGrp="1" noChangeArrowheads="1"/>
          </p:cNvSpPr>
          <p:nvPr>
            <p:ph type="sldNum" sz="quarter" idx="12"/>
          </p:nvPr>
        </p:nvSpPr>
        <p:spPr>
          <a:ln/>
        </p:spPr>
        <p:txBody>
          <a:bodyPr/>
          <a:lstStyle>
            <a:lvl1pPr>
              <a:defRPr/>
            </a:lvl1pPr>
          </a:lstStyle>
          <a:p>
            <a:pPr>
              <a:defRPr/>
            </a:pPr>
            <a:fld id="{6F42029A-3B93-4FEA-9D15-16522BB638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74473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Aim: Why was the late 1800's known as the "Gilded Age"?</a:t>
            </a:r>
          </a:p>
        </p:txBody>
      </p:sp>
      <p:sp>
        <p:nvSpPr>
          <p:cNvPr id="7" name="Rectangle 6"/>
          <p:cNvSpPr>
            <a:spLocks noGrp="1" noChangeArrowheads="1"/>
          </p:cNvSpPr>
          <p:nvPr>
            <p:ph type="sldNum" sz="quarter" idx="12"/>
          </p:nvPr>
        </p:nvSpPr>
        <p:spPr>
          <a:ln/>
        </p:spPr>
        <p:txBody>
          <a:bodyPr/>
          <a:lstStyle>
            <a:lvl1pPr>
              <a:defRPr/>
            </a:lvl1pPr>
          </a:lstStyle>
          <a:p>
            <a:pPr>
              <a:defRPr/>
            </a:pPr>
            <a:fld id="{E7B7ED9E-7E44-4327-91D5-D8AB5C8F48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51767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Aim: Why was the late 1800's known as the "Gilded Age"?</a:t>
            </a:r>
          </a:p>
        </p:txBody>
      </p:sp>
      <p:sp>
        <p:nvSpPr>
          <p:cNvPr id="6" name="Rectangle 6"/>
          <p:cNvSpPr>
            <a:spLocks noGrp="1" noChangeArrowheads="1"/>
          </p:cNvSpPr>
          <p:nvPr>
            <p:ph type="sldNum" sz="quarter" idx="12"/>
          </p:nvPr>
        </p:nvSpPr>
        <p:spPr>
          <a:ln/>
        </p:spPr>
        <p:txBody>
          <a:bodyPr/>
          <a:lstStyle>
            <a:lvl1pPr>
              <a:defRPr/>
            </a:lvl1pPr>
          </a:lstStyle>
          <a:p>
            <a:pPr>
              <a:defRPr/>
            </a:pPr>
            <a:fld id="{AD3E00DF-D076-4934-B873-BD68E3933B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74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F052430-66AA-4DA5-AE0D-8CE875902BD4}"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25419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Aim: Why was the late 1800's known as the "Gilded Age"?</a:t>
            </a:r>
          </a:p>
        </p:txBody>
      </p:sp>
      <p:sp>
        <p:nvSpPr>
          <p:cNvPr id="6" name="Rectangle 6"/>
          <p:cNvSpPr>
            <a:spLocks noGrp="1" noChangeArrowheads="1"/>
          </p:cNvSpPr>
          <p:nvPr>
            <p:ph type="sldNum" sz="quarter" idx="12"/>
          </p:nvPr>
        </p:nvSpPr>
        <p:spPr>
          <a:ln/>
        </p:spPr>
        <p:txBody>
          <a:bodyPr/>
          <a:lstStyle>
            <a:lvl1pPr>
              <a:defRPr/>
            </a:lvl1pPr>
          </a:lstStyle>
          <a:p>
            <a:pPr>
              <a:defRPr/>
            </a:pPr>
            <a:fld id="{0158AC3B-DD77-4AC2-9A18-09738F1927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85553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317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43317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r>
              <a:rPr lang="en-US">
                <a:solidFill>
                  <a:srgbClr val="FFFFFF"/>
                </a:solidFill>
              </a:rPr>
              <a:t>Aim: Why was the late 1800's known as the "Gilded Age"?</a:t>
            </a:r>
          </a:p>
        </p:txBody>
      </p:sp>
      <p:sp>
        <p:nvSpPr>
          <p:cNvPr id="28" name="Rectangle 28"/>
          <p:cNvSpPr>
            <a:spLocks noGrp="1" noChangeArrowheads="1"/>
          </p:cNvSpPr>
          <p:nvPr>
            <p:ph type="sldNum" sz="quarter" idx="12"/>
          </p:nvPr>
        </p:nvSpPr>
        <p:spPr/>
        <p:txBody>
          <a:bodyPr/>
          <a:lstStyle>
            <a:lvl1pPr>
              <a:defRPr/>
            </a:lvl1pPr>
          </a:lstStyle>
          <a:p>
            <a:pPr>
              <a:defRPr/>
            </a:pPr>
            <a:fld id="{883C3855-D3EF-491C-85D9-97AFE6F8DA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839423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BE5BE87-204F-4A98-A68F-2D16C9653B7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559934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3707E89E-C704-4C0D-9174-169719655E9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308023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E4445BD4-8CF1-4188-97D3-454B191A190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156199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8" name="Rectangle 27"/>
          <p:cNvSpPr>
            <a:spLocks noGrp="1" noChangeArrowheads="1"/>
          </p:cNvSpPr>
          <p:nvPr>
            <p:ph type="sldNum" sz="quarter" idx="11"/>
          </p:nvPr>
        </p:nvSpPr>
        <p:spPr>
          <a:ln/>
        </p:spPr>
        <p:txBody>
          <a:bodyPr/>
          <a:lstStyle>
            <a:lvl1pPr>
              <a:defRPr/>
            </a:lvl1pPr>
          </a:lstStyle>
          <a:p>
            <a:pPr>
              <a:defRPr/>
            </a:pPr>
            <a:fld id="{E35C644F-79A9-4C2C-8677-089DF9AB1400}"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02189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4" name="Rectangle 27"/>
          <p:cNvSpPr>
            <a:spLocks noGrp="1" noChangeArrowheads="1"/>
          </p:cNvSpPr>
          <p:nvPr>
            <p:ph type="sldNum" sz="quarter" idx="11"/>
          </p:nvPr>
        </p:nvSpPr>
        <p:spPr>
          <a:ln/>
        </p:spPr>
        <p:txBody>
          <a:bodyPr/>
          <a:lstStyle>
            <a:lvl1pPr>
              <a:defRPr/>
            </a:lvl1pPr>
          </a:lstStyle>
          <a:p>
            <a:pPr>
              <a:defRPr/>
            </a:pPr>
            <a:fld id="{F215C7DA-0A93-4A4A-A758-527E80CE66C2}"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510855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3" name="Rectangle 27"/>
          <p:cNvSpPr>
            <a:spLocks noGrp="1" noChangeArrowheads="1"/>
          </p:cNvSpPr>
          <p:nvPr>
            <p:ph type="sldNum" sz="quarter" idx="11"/>
          </p:nvPr>
        </p:nvSpPr>
        <p:spPr>
          <a:ln/>
        </p:spPr>
        <p:txBody>
          <a:bodyPr/>
          <a:lstStyle>
            <a:lvl1pPr>
              <a:defRPr/>
            </a:lvl1pPr>
          </a:lstStyle>
          <a:p>
            <a:pPr>
              <a:defRPr/>
            </a:pPr>
            <a:fld id="{6C836BE2-B3B4-4AFD-8D7E-FA2E03B81134}"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828005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00D070CB-B38D-4527-85CE-1F3BB0601A9C}"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277069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42A45887-C2C8-48B3-8DD7-455367105D10}"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9331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317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43317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r>
              <a:rPr lang="en-US">
                <a:solidFill>
                  <a:srgbClr val="FFFFFF"/>
                </a:solidFill>
              </a:rPr>
              <a:t>Aim: Why was the late 1800's known as the "Gilded Age"?</a:t>
            </a:r>
          </a:p>
        </p:txBody>
      </p:sp>
      <p:sp>
        <p:nvSpPr>
          <p:cNvPr id="28" name="Rectangle 28"/>
          <p:cNvSpPr>
            <a:spLocks noGrp="1" noChangeArrowheads="1"/>
          </p:cNvSpPr>
          <p:nvPr>
            <p:ph type="sldNum" sz="quarter" idx="12"/>
          </p:nvPr>
        </p:nvSpPr>
        <p:spPr/>
        <p:txBody>
          <a:bodyPr/>
          <a:lstStyle>
            <a:lvl1pPr>
              <a:defRPr/>
            </a:lvl1pPr>
          </a:lstStyle>
          <a:p>
            <a:pPr>
              <a:defRPr/>
            </a:pPr>
            <a:fld id="{883C3855-D3EF-491C-85D9-97AFE6F8DA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717988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50822B6E-355B-4914-9D8A-3595B2C49416}"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065635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F052430-66AA-4DA5-AE0D-8CE875902BD4}"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938251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317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43317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r>
              <a:rPr lang="en-US">
                <a:solidFill>
                  <a:srgbClr val="FFFFFF"/>
                </a:solidFill>
              </a:rPr>
              <a:t>Aim: Why was the late 1800's known as the "Gilded Age"?</a:t>
            </a:r>
          </a:p>
        </p:txBody>
      </p:sp>
      <p:sp>
        <p:nvSpPr>
          <p:cNvPr id="28" name="Rectangle 28"/>
          <p:cNvSpPr>
            <a:spLocks noGrp="1" noChangeArrowheads="1"/>
          </p:cNvSpPr>
          <p:nvPr>
            <p:ph type="sldNum" sz="quarter" idx="12"/>
          </p:nvPr>
        </p:nvSpPr>
        <p:spPr/>
        <p:txBody>
          <a:bodyPr/>
          <a:lstStyle>
            <a:lvl1pPr>
              <a:defRPr/>
            </a:lvl1pPr>
          </a:lstStyle>
          <a:p>
            <a:pPr>
              <a:defRPr/>
            </a:pPr>
            <a:fld id="{883C3855-D3EF-491C-85D9-97AFE6F8DA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32509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BE5BE87-204F-4A98-A68F-2D16C9653B7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833201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3707E89E-C704-4C0D-9174-169719655E9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203685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E4445BD4-8CF1-4188-97D3-454B191A190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623516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8" name="Rectangle 27"/>
          <p:cNvSpPr>
            <a:spLocks noGrp="1" noChangeArrowheads="1"/>
          </p:cNvSpPr>
          <p:nvPr>
            <p:ph type="sldNum" sz="quarter" idx="11"/>
          </p:nvPr>
        </p:nvSpPr>
        <p:spPr>
          <a:ln/>
        </p:spPr>
        <p:txBody>
          <a:bodyPr/>
          <a:lstStyle>
            <a:lvl1pPr>
              <a:defRPr/>
            </a:lvl1pPr>
          </a:lstStyle>
          <a:p>
            <a:pPr>
              <a:defRPr/>
            </a:pPr>
            <a:fld id="{E35C644F-79A9-4C2C-8677-089DF9AB1400}"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089339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4" name="Rectangle 27"/>
          <p:cNvSpPr>
            <a:spLocks noGrp="1" noChangeArrowheads="1"/>
          </p:cNvSpPr>
          <p:nvPr>
            <p:ph type="sldNum" sz="quarter" idx="11"/>
          </p:nvPr>
        </p:nvSpPr>
        <p:spPr>
          <a:ln/>
        </p:spPr>
        <p:txBody>
          <a:bodyPr/>
          <a:lstStyle>
            <a:lvl1pPr>
              <a:defRPr/>
            </a:lvl1pPr>
          </a:lstStyle>
          <a:p>
            <a:pPr>
              <a:defRPr/>
            </a:pPr>
            <a:fld id="{F215C7DA-0A93-4A4A-A758-527E80CE66C2}"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18876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3" name="Rectangle 27"/>
          <p:cNvSpPr>
            <a:spLocks noGrp="1" noChangeArrowheads="1"/>
          </p:cNvSpPr>
          <p:nvPr>
            <p:ph type="sldNum" sz="quarter" idx="11"/>
          </p:nvPr>
        </p:nvSpPr>
        <p:spPr>
          <a:ln/>
        </p:spPr>
        <p:txBody>
          <a:bodyPr/>
          <a:lstStyle>
            <a:lvl1pPr>
              <a:defRPr/>
            </a:lvl1pPr>
          </a:lstStyle>
          <a:p>
            <a:pPr>
              <a:defRPr/>
            </a:pPr>
            <a:fld id="{6C836BE2-B3B4-4AFD-8D7E-FA2E03B81134}"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975508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00D070CB-B38D-4527-85CE-1F3BB0601A9C}"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41334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BE5BE87-204F-4A98-A68F-2D16C9653B7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230452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42A45887-C2C8-48B3-8DD7-455367105D10}"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98239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50822B6E-355B-4914-9D8A-3595B2C49416}"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385888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F052430-66AA-4DA5-AE0D-8CE875902BD4}"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61834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317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43317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r>
              <a:rPr lang="en-US">
                <a:solidFill>
                  <a:srgbClr val="FFFFFF"/>
                </a:solidFill>
              </a:rPr>
              <a:t>Aim: Why was the late 1800's known as the "Gilded Age"?</a:t>
            </a:r>
          </a:p>
        </p:txBody>
      </p:sp>
      <p:sp>
        <p:nvSpPr>
          <p:cNvPr id="28" name="Rectangle 28"/>
          <p:cNvSpPr>
            <a:spLocks noGrp="1" noChangeArrowheads="1"/>
          </p:cNvSpPr>
          <p:nvPr>
            <p:ph type="sldNum" sz="quarter" idx="12"/>
          </p:nvPr>
        </p:nvSpPr>
        <p:spPr/>
        <p:txBody>
          <a:bodyPr/>
          <a:lstStyle>
            <a:lvl1pPr>
              <a:defRPr/>
            </a:lvl1pPr>
          </a:lstStyle>
          <a:p>
            <a:pPr>
              <a:defRPr/>
            </a:pPr>
            <a:fld id="{883C3855-D3EF-491C-85D9-97AFE6F8DA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1529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BE5BE87-204F-4A98-A68F-2D16C9653B7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004930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3707E89E-C704-4C0D-9174-169719655E9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231004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E4445BD4-8CF1-4188-97D3-454B191A190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040665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8" name="Rectangle 27"/>
          <p:cNvSpPr>
            <a:spLocks noGrp="1" noChangeArrowheads="1"/>
          </p:cNvSpPr>
          <p:nvPr>
            <p:ph type="sldNum" sz="quarter" idx="11"/>
          </p:nvPr>
        </p:nvSpPr>
        <p:spPr>
          <a:ln/>
        </p:spPr>
        <p:txBody>
          <a:bodyPr/>
          <a:lstStyle>
            <a:lvl1pPr>
              <a:defRPr/>
            </a:lvl1pPr>
          </a:lstStyle>
          <a:p>
            <a:pPr>
              <a:defRPr/>
            </a:pPr>
            <a:fld id="{E35C644F-79A9-4C2C-8677-089DF9AB1400}"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3660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4" name="Rectangle 27"/>
          <p:cNvSpPr>
            <a:spLocks noGrp="1" noChangeArrowheads="1"/>
          </p:cNvSpPr>
          <p:nvPr>
            <p:ph type="sldNum" sz="quarter" idx="11"/>
          </p:nvPr>
        </p:nvSpPr>
        <p:spPr>
          <a:ln/>
        </p:spPr>
        <p:txBody>
          <a:bodyPr/>
          <a:lstStyle>
            <a:lvl1pPr>
              <a:defRPr/>
            </a:lvl1pPr>
          </a:lstStyle>
          <a:p>
            <a:pPr>
              <a:defRPr/>
            </a:pPr>
            <a:fld id="{F215C7DA-0A93-4A4A-A758-527E80CE66C2}"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911056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3" name="Rectangle 27"/>
          <p:cNvSpPr>
            <a:spLocks noGrp="1" noChangeArrowheads="1"/>
          </p:cNvSpPr>
          <p:nvPr>
            <p:ph type="sldNum" sz="quarter" idx="11"/>
          </p:nvPr>
        </p:nvSpPr>
        <p:spPr>
          <a:ln/>
        </p:spPr>
        <p:txBody>
          <a:bodyPr/>
          <a:lstStyle>
            <a:lvl1pPr>
              <a:defRPr/>
            </a:lvl1pPr>
          </a:lstStyle>
          <a:p>
            <a:pPr>
              <a:defRPr/>
            </a:pPr>
            <a:fld id="{6C836BE2-B3B4-4AFD-8D7E-FA2E03B81134}"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44736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3707E89E-C704-4C0D-9174-169719655E9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5523735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00D070CB-B38D-4527-85CE-1F3BB0601A9C}"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766336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42A45887-C2C8-48B3-8DD7-455367105D10}"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261198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50822B6E-355B-4914-9D8A-3595B2C49416}"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6174994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F052430-66AA-4DA5-AE0D-8CE875902BD4}"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802069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317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43317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r>
              <a:rPr lang="en-US">
                <a:solidFill>
                  <a:srgbClr val="FFFFFF"/>
                </a:solidFill>
              </a:rPr>
              <a:t>Aim: Why was the late 1800's known as the "Gilded Age"?</a:t>
            </a:r>
          </a:p>
        </p:txBody>
      </p:sp>
      <p:sp>
        <p:nvSpPr>
          <p:cNvPr id="28" name="Rectangle 28"/>
          <p:cNvSpPr>
            <a:spLocks noGrp="1" noChangeArrowheads="1"/>
          </p:cNvSpPr>
          <p:nvPr>
            <p:ph type="sldNum" sz="quarter" idx="12"/>
          </p:nvPr>
        </p:nvSpPr>
        <p:spPr/>
        <p:txBody>
          <a:bodyPr/>
          <a:lstStyle>
            <a:lvl1pPr>
              <a:defRPr/>
            </a:lvl1pPr>
          </a:lstStyle>
          <a:p>
            <a:pPr>
              <a:defRPr/>
            </a:pPr>
            <a:fld id="{883C3855-D3EF-491C-85D9-97AFE6F8DA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574269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BE5BE87-204F-4A98-A68F-2D16C9653B7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060913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3707E89E-C704-4C0D-9174-169719655E9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941887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E4445BD4-8CF1-4188-97D3-454B191A190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074617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8" name="Rectangle 27"/>
          <p:cNvSpPr>
            <a:spLocks noGrp="1" noChangeArrowheads="1"/>
          </p:cNvSpPr>
          <p:nvPr>
            <p:ph type="sldNum" sz="quarter" idx="11"/>
          </p:nvPr>
        </p:nvSpPr>
        <p:spPr>
          <a:ln/>
        </p:spPr>
        <p:txBody>
          <a:bodyPr/>
          <a:lstStyle>
            <a:lvl1pPr>
              <a:defRPr/>
            </a:lvl1pPr>
          </a:lstStyle>
          <a:p>
            <a:pPr>
              <a:defRPr/>
            </a:pPr>
            <a:fld id="{E35C644F-79A9-4C2C-8677-089DF9AB1400}"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997946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4" name="Rectangle 27"/>
          <p:cNvSpPr>
            <a:spLocks noGrp="1" noChangeArrowheads="1"/>
          </p:cNvSpPr>
          <p:nvPr>
            <p:ph type="sldNum" sz="quarter" idx="11"/>
          </p:nvPr>
        </p:nvSpPr>
        <p:spPr>
          <a:ln/>
        </p:spPr>
        <p:txBody>
          <a:bodyPr/>
          <a:lstStyle>
            <a:lvl1pPr>
              <a:defRPr/>
            </a:lvl1pPr>
          </a:lstStyle>
          <a:p>
            <a:pPr>
              <a:defRPr/>
            </a:pPr>
            <a:fld id="{F215C7DA-0A93-4A4A-A758-527E80CE66C2}"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33043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E4445BD4-8CF1-4188-97D3-454B191A190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3727524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3" name="Rectangle 27"/>
          <p:cNvSpPr>
            <a:spLocks noGrp="1" noChangeArrowheads="1"/>
          </p:cNvSpPr>
          <p:nvPr>
            <p:ph type="sldNum" sz="quarter" idx="11"/>
          </p:nvPr>
        </p:nvSpPr>
        <p:spPr>
          <a:ln/>
        </p:spPr>
        <p:txBody>
          <a:bodyPr/>
          <a:lstStyle>
            <a:lvl1pPr>
              <a:defRPr/>
            </a:lvl1pPr>
          </a:lstStyle>
          <a:p>
            <a:pPr>
              <a:defRPr/>
            </a:pPr>
            <a:fld id="{6C836BE2-B3B4-4AFD-8D7E-FA2E03B81134}"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96331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00D070CB-B38D-4527-85CE-1F3BB0601A9C}"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955454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42A45887-C2C8-48B3-8DD7-455367105D10}"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145759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50822B6E-355B-4914-9D8A-3595B2C49416}"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3141727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F052430-66AA-4DA5-AE0D-8CE875902BD4}"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74328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317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43317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r>
              <a:rPr lang="en-US">
                <a:solidFill>
                  <a:srgbClr val="FFFFFF"/>
                </a:solidFill>
              </a:rPr>
              <a:t>Aim: Why was the late 1800's known as the "Gilded Age"?</a:t>
            </a:r>
          </a:p>
        </p:txBody>
      </p:sp>
      <p:sp>
        <p:nvSpPr>
          <p:cNvPr id="28" name="Rectangle 28"/>
          <p:cNvSpPr>
            <a:spLocks noGrp="1" noChangeArrowheads="1"/>
          </p:cNvSpPr>
          <p:nvPr>
            <p:ph type="sldNum" sz="quarter" idx="12"/>
          </p:nvPr>
        </p:nvSpPr>
        <p:spPr/>
        <p:txBody>
          <a:bodyPr/>
          <a:lstStyle>
            <a:lvl1pPr>
              <a:defRPr/>
            </a:lvl1pPr>
          </a:lstStyle>
          <a:p>
            <a:pPr>
              <a:defRPr/>
            </a:pPr>
            <a:fld id="{883C3855-D3EF-491C-85D9-97AFE6F8DA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16896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BE5BE87-204F-4A98-A68F-2D16C9653B7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198031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3707E89E-C704-4C0D-9174-169719655E9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09000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E4445BD4-8CF1-4188-97D3-454B191A190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456648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8" name="Rectangle 27"/>
          <p:cNvSpPr>
            <a:spLocks noGrp="1" noChangeArrowheads="1"/>
          </p:cNvSpPr>
          <p:nvPr>
            <p:ph type="sldNum" sz="quarter" idx="11"/>
          </p:nvPr>
        </p:nvSpPr>
        <p:spPr>
          <a:ln/>
        </p:spPr>
        <p:txBody>
          <a:bodyPr/>
          <a:lstStyle>
            <a:lvl1pPr>
              <a:defRPr/>
            </a:lvl1pPr>
          </a:lstStyle>
          <a:p>
            <a:pPr>
              <a:defRPr/>
            </a:pPr>
            <a:fld id="{E35C644F-79A9-4C2C-8677-089DF9AB1400}"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35183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8" name="Rectangle 27"/>
          <p:cNvSpPr>
            <a:spLocks noGrp="1" noChangeArrowheads="1"/>
          </p:cNvSpPr>
          <p:nvPr>
            <p:ph type="sldNum" sz="quarter" idx="11"/>
          </p:nvPr>
        </p:nvSpPr>
        <p:spPr>
          <a:ln/>
        </p:spPr>
        <p:txBody>
          <a:bodyPr/>
          <a:lstStyle>
            <a:lvl1pPr>
              <a:defRPr/>
            </a:lvl1pPr>
          </a:lstStyle>
          <a:p>
            <a:pPr>
              <a:defRPr/>
            </a:pPr>
            <a:fld id="{E35C644F-79A9-4C2C-8677-089DF9AB1400}"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7902926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4" name="Rectangle 27"/>
          <p:cNvSpPr>
            <a:spLocks noGrp="1" noChangeArrowheads="1"/>
          </p:cNvSpPr>
          <p:nvPr>
            <p:ph type="sldNum" sz="quarter" idx="11"/>
          </p:nvPr>
        </p:nvSpPr>
        <p:spPr>
          <a:ln/>
        </p:spPr>
        <p:txBody>
          <a:bodyPr/>
          <a:lstStyle>
            <a:lvl1pPr>
              <a:defRPr/>
            </a:lvl1pPr>
          </a:lstStyle>
          <a:p>
            <a:pPr>
              <a:defRPr/>
            </a:pPr>
            <a:fld id="{F215C7DA-0A93-4A4A-A758-527E80CE66C2}"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3957670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3" name="Rectangle 27"/>
          <p:cNvSpPr>
            <a:spLocks noGrp="1" noChangeArrowheads="1"/>
          </p:cNvSpPr>
          <p:nvPr>
            <p:ph type="sldNum" sz="quarter" idx="11"/>
          </p:nvPr>
        </p:nvSpPr>
        <p:spPr>
          <a:ln/>
        </p:spPr>
        <p:txBody>
          <a:bodyPr/>
          <a:lstStyle>
            <a:lvl1pPr>
              <a:defRPr/>
            </a:lvl1pPr>
          </a:lstStyle>
          <a:p>
            <a:pPr>
              <a:defRPr/>
            </a:pPr>
            <a:fld id="{6C836BE2-B3B4-4AFD-8D7E-FA2E03B81134}"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484229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00D070CB-B38D-4527-85CE-1F3BB0601A9C}"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7341028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42A45887-C2C8-48B3-8DD7-455367105D10}"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531965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50822B6E-355B-4914-9D8A-3595B2C49416}"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595282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F052430-66AA-4DA5-AE0D-8CE875902BD4}"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6211939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317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43317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r>
              <a:rPr lang="en-US">
                <a:solidFill>
                  <a:srgbClr val="FFFFFF"/>
                </a:solidFill>
              </a:rPr>
              <a:t>Aim: Why was the late 1800's known as the "Gilded Age"?</a:t>
            </a:r>
          </a:p>
        </p:txBody>
      </p:sp>
      <p:sp>
        <p:nvSpPr>
          <p:cNvPr id="28" name="Rectangle 28"/>
          <p:cNvSpPr>
            <a:spLocks noGrp="1" noChangeArrowheads="1"/>
          </p:cNvSpPr>
          <p:nvPr>
            <p:ph type="sldNum" sz="quarter" idx="12"/>
          </p:nvPr>
        </p:nvSpPr>
        <p:spPr/>
        <p:txBody>
          <a:bodyPr/>
          <a:lstStyle>
            <a:lvl1pPr>
              <a:defRPr/>
            </a:lvl1pPr>
          </a:lstStyle>
          <a:p>
            <a:pPr>
              <a:defRPr/>
            </a:pPr>
            <a:fld id="{883C3855-D3EF-491C-85D9-97AFE6F8DA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113625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BE5BE87-204F-4A98-A68F-2D16C9653B7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3919568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3707E89E-C704-4C0D-9174-169719655E9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5674914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E4445BD4-8CF1-4188-97D3-454B191A190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41670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4" name="Rectangle 27"/>
          <p:cNvSpPr>
            <a:spLocks noGrp="1" noChangeArrowheads="1"/>
          </p:cNvSpPr>
          <p:nvPr>
            <p:ph type="sldNum" sz="quarter" idx="11"/>
          </p:nvPr>
        </p:nvSpPr>
        <p:spPr>
          <a:ln/>
        </p:spPr>
        <p:txBody>
          <a:bodyPr/>
          <a:lstStyle>
            <a:lvl1pPr>
              <a:defRPr/>
            </a:lvl1pPr>
          </a:lstStyle>
          <a:p>
            <a:pPr>
              <a:defRPr/>
            </a:pPr>
            <a:fld id="{F215C7DA-0A93-4A4A-A758-527E80CE66C2}"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3980280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8" name="Rectangle 27"/>
          <p:cNvSpPr>
            <a:spLocks noGrp="1" noChangeArrowheads="1"/>
          </p:cNvSpPr>
          <p:nvPr>
            <p:ph type="sldNum" sz="quarter" idx="11"/>
          </p:nvPr>
        </p:nvSpPr>
        <p:spPr>
          <a:ln/>
        </p:spPr>
        <p:txBody>
          <a:bodyPr/>
          <a:lstStyle>
            <a:lvl1pPr>
              <a:defRPr/>
            </a:lvl1pPr>
          </a:lstStyle>
          <a:p>
            <a:pPr>
              <a:defRPr/>
            </a:pPr>
            <a:fld id="{E35C644F-79A9-4C2C-8677-089DF9AB1400}"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6174945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4" name="Rectangle 27"/>
          <p:cNvSpPr>
            <a:spLocks noGrp="1" noChangeArrowheads="1"/>
          </p:cNvSpPr>
          <p:nvPr>
            <p:ph type="sldNum" sz="quarter" idx="11"/>
          </p:nvPr>
        </p:nvSpPr>
        <p:spPr>
          <a:ln/>
        </p:spPr>
        <p:txBody>
          <a:bodyPr/>
          <a:lstStyle>
            <a:lvl1pPr>
              <a:defRPr/>
            </a:lvl1pPr>
          </a:lstStyle>
          <a:p>
            <a:pPr>
              <a:defRPr/>
            </a:pPr>
            <a:fld id="{F215C7DA-0A93-4A4A-A758-527E80CE66C2}"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61081949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3" name="Rectangle 27"/>
          <p:cNvSpPr>
            <a:spLocks noGrp="1" noChangeArrowheads="1"/>
          </p:cNvSpPr>
          <p:nvPr>
            <p:ph type="sldNum" sz="quarter" idx="11"/>
          </p:nvPr>
        </p:nvSpPr>
        <p:spPr>
          <a:ln/>
        </p:spPr>
        <p:txBody>
          <a:bodyPr/>
          <a:lstStyle>
            <a:lvl1pPr>
              <a:defRPr/>
            </a:lvl1pPr>
          </a:lstStyle>
          <a:p>
            <a:pPr>
              <a:defRPr/>
            </a:pPr>
            <a:fld id="{6C836BE2-B3B4-4AFD-8D7E-FA2E03B81134}"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572572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00D070CB-B38D-4527-85CE-1F3BB0601A9C}"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023226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42A45887-C2C8-48B3-8DD7-455367105D10}"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524856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50822B6E-355B-4914-9D8A-3595B2C49416}"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5424465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F052430-66AA-4DA5-AE0D-8CE875902BD4}"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046026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fontAlgn="base">
                <a:spcBef>
                  <a:spcPct val="0"/>
                </a:spcBef>
                <a:spcAft>
                  <a:spcPct val="0"/>
                </a:spcAft>
              </a:pPr>
              <a:endParaRPr lang="en-US" smtClean="0">
                <a:solidFill>
                  <a:srgbClr val="FFFFFF"/>
                </a:solidFill>
                <a:cs typeface="Arial" charset="0"/>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12312"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2313"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r>
              <a:rPr lang="en-US">
                <a:solidFill>
                  <a:srgbClr val="FFFFFF"/>
                </a:solidFill>
              </a:rPr>
              <a:t>Aim: How did the captains of industry develop monopolies?</a:t>
            </a:r>
          </a:p>
        </p:txBody>
      </p:sp>
      <p:sp>
        <p:nvSpPr>
          <p:cNvPr id="28" name="Rectangle 28"/>
          <p:cNvSpPr>
            <a:spLocks noGrp="1" noChangeArrowheads="1"/>
          </p:cNvSpPr>
          <p:nvPr>
            <p:ph type="sldNum" sz="quarter" idx="12"/>
          </p:nvPr>
        </p:nvSpPr>
        <p:spPr/>
        <p:txBody>
          <a:bodyPr/>
          <a:lstStyle>
            <a:lvl1pPr>
              <a:defRPr/>
            </a:lvl1pPr>
          </a:lstStyle>
          <a:p>
            <a:pPr>
              <a:defRPr/>
            </a:pPr>
            <a:fld id="{62E26329-A125-41C3-A419-9BC89CB1587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019548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How did the captains of industry develop monopolies?</a:t>
            </a:r>
          </a:p>
        </p:txBody>
      </p:sp>
      <p:sp>
        <p:nvSpPr>
          <p:cNvPr id="5" name="Rectangle 27"/>
          <p:cNvSpPr>
            <a:spLocks noGrp="1" noChangeArrowheads="1"/>
          </p:cNvSpPr>
          <p:nvPr>
            <p:ph type="sldNum" sz="quarter" idx="11"/>
          </p:nvPr>
        </p:nvSpPr>
        <p:spPr>
          <a:ln/>
        </p:spPr>
        <p:txBody>
          <a:bodyPr/>
          <a:lstStyle>
            <a:lvl1pPr>
              <a:defRPr/>
            </a:lvl1pPr>
          </a:lstStyle>
          <a:p>
            <a:pPr>
              <a:defRPr/>
            </a:pPr>
            <a:fld id="{5438E703-F411-4DDB-B23C-105598E7819E}"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3180133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How did the captains of industry develop monopolies?</a:t>
            </a:r>
          </a:p>
        </p:txBody>
      </p:sp>
      <p:sp>
        <p:nvSpPr>
          <p:cNvPr id="5" name="Rectangle 27"/>
          <p:cNvSpPr>
            <a:spLocks noGrp="1" noChangeArrowheads="1"/>
          </p:cNvSpPr>
          <p:nvPr>
            <p:ph type="sldNum" sz="quarter" idx="11"/>
          </p:nvPr>
        </p:nvSpPr>
        <p:spPr>
          <a:ln/>
        </p:spPr>
        <p:txBody>
          <a:bodyPr/>
          <a:lstStyle>
            <a:lvl1pPr>
              <a:defRPr/>
            </a:lvl1pPr>
          </a:lstStyle>
          <a:p>
            <a:pPr>
              <a:defRPr/>
            </a:pPr>
            <a:fld id="{BEDCCBAF-B63B-4306-8252-B49E6959004B}"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05688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3" name="Rectangle 27"/>
          <p:cNvSpPr>
            <a:spLocks noGrp="1" noChangeArrowheads="1"/>
          </p:cNvSpPr>
          <p:nvPr>
            <p:ph type="sldNum" sz="quarter" idx="11"/>
          </p:nvPr>
        </p:nvSpPr>
        <p:spPr>
          <a:ln/>
        </p:spPr>
        <p:txBody>
          <a:bodyPr/>
          <a:lstStyle>
            <a:lvl1pPr>
              <a:defRPr/>
            </a:lvl1pPr>
          </a:lstStyle>
          <a:p>
            <a:pPr>
              <a:defRPr/>
            </a:pPr>
            <a:fld id="{6C836BE2-B3B4-4AFD-8D7E-FA2E03B81134}"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7115417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How did the captains of industry develop monopolies?</a:t>
            </a:r>
          </a:p>
        </p:txBody>
      </p:sp>
      <p:sp>
        <p:nvSpPr>
          <p:cNvPr id="6" name="Rectangle 27"/>
          <p:cNvSpPr>
            <a:spLocks noGrp="1" noChangeArrowheads="1"/>
          </p:cNvSpPr>
          <p:nvPr>
            <p:ph type="sldNum" sz="quarter" idx="11"/>
          </p:nvPr>
        </p:nvSpPr>
        <p:spPr>
          <a:ln/>
        </p:spPr>
        <p:txBody>
          <a:bodyPr/>
          <a:lstStyle>
            <a:lvl1pPr>
              <a:defRPr/>
            </a:lvl1pPr>
          </a:lstStyle>
          <a:p>
            <a:pPr>
              <a:defRPr/>
            </a:pPr>
            <a:fld id="{0D121CAF-FCB0-4F92-AF52-BA0B0BCC2D56}"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384922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How did the captains of industry develop monopolies?</a:t>
            </a:r>
          </a:p>
        </p:txBody>
      </p:sp>
      <p:sp>
        <p:nvSpPr>
          <p:cNvPr id="8" name="Rectangle 27"/>
          <p:cNvSpPr>
            <a:spLocks noGrp="1" noChangeArrowheads="1"/>
          </p:cNvSpPr>
          <p:nvPr>
            <p:ph type="sldNum" sz="quarter" idx="11"/>
          </p:nvPr>
        </p:nvSpPr>
        <p:spPr>
          <a:ln/>
        </p:spPr>
        <p:txBody>
          <a:bodyPr/>
          <a:lstStyle>
            <a:lvl1pPr>
              <a:defRPr/>
            </a:lvl1pPr>
          </a:lstStyle>
          <a:p>
            <a:pPr>
              <a:defRPr/>
            </a:pPr>
            <a:fld id="{7C9C7A28-2E9A-40CF-A5A1-D36685F61190}"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980046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How did the captains of industry develop monopolies?</a:t>
            </a:r>
          </a:p>
        </p:txBody>
      </p:sp>
      <p:sp>
        <p:nvSpPr>
          <p:cNvPr id="4" name="Rectangle 27"/>
          <p:cNvSpPr>
            <a:spLocks noGrp="1" noChangeArrowheads="1"/>
          </p:cNvSpPr>
          <p:nvPr>
            <p:ph type="sldNum" sz="quarter" idx="11"/>
          </p:nvPr>
        </p:nvSpPr>
        <p:spPr>
          <a:ln/>
        </p:spPr>
        <p:txBody>
          <a:bodyPr/>
          <a:lstStyle>
            <a:lvl1pPr>
              <a:defRPr/>
            </a:lvl1pPr>
          </a:lstStyle>
          <a:p>
            <a:pPr>
              <a:defRPr/>
            </a:pPr>
            <a:fld id="{FC2C910C-1627-481C-AAD0-B25B86BC3162}"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6868778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How did the captains of industry develop monopolies?</a:t>
            </a:r>
          </a:p>
        </p:txBody>
      </p:sp>
      <p:sp>
        <p:nvSpPr>
          <p:cNvPr id="3" name="Rectangle 27"/>
          <p:cNvSpPr>
            <a:spLocks noGrp="1" noChangeArrowheads="1"/>
          </p:cNvSpPr>
          <p:nvPr>
            <p:ph type="sldNum" sz="quarter" idx="11"/>
          </p:nvPr>
        </p:nvSpPr>
        <p:spPr>
          <a:ln/>
        </p:spPr>
        <p:txBody>
          <a:bodyPr/>
          <a:lstStyle>
            <a:lvl1pPr>
              <a:defRPr/>
            </a:lvl1pPr>
          </a:lstStyle>
          <a:p>
            <a:pPr>
              <a:defRPr/>
            </a:pPr>
            <a:fld id="{71AA7ED3-87BD-468A-B966-2DC81B618A03}"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5573037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How did the captains of industry develop monopolies?</a:t>
            </a:r>
          </a:p>
        </p:txBody>
      </p:sp>
      <p:sp>
        <p:nvSpPr>
          <p:cNvPr id="6" name="Rectangle 27"/>
          <p:cNvSpPr>
            <a:spLocks noGrp="1" noChangeArrowheads="1"/>
          </p:cNvSpPr>
          <p:nvPr>
            <p:ph type="sldNum" sz="quarter" idx="11"/>
          </p:nvPr>
        </p:nvSpPr>
        <p:spPr>
          <a:ln/>
        </p:spPr>
        <p:txBody>
          <a:bodyPr/>
          <a:lstStyle>
            <a:lvl1pPr>
              <a:defRPr/>
            </a:lvl1pPr>
          </a:lstStyle>
          <a:p>
            <a:pPr>
              <a:defRPr/>
            </a:pPr>
            <a:fld id="{08E49079-D1E8-47E7-B243-E9866AE90E99}"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5665796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How did the captains of industry develop monopolies?</a:t>
            </a:r>
          </a:p>
        </p:txBody>
      </p:sp>
      <p:sp>
        <p:nvSpPr>
          <p:cNvPr id="6" name="Rectangle 27"/>
          <p:cNvSpPr>
            <a:spLocks noGrp="1" noChangeArrowheads="1"/>
          </p:cNvSpPr>
          <p:nvPr>
            <p:ph type="sldNum" sz="quarter" idx="11"/>
          </p:nvPr>
        </p:nvSpPr>
        <p:spPr>
          <a:ln/>
        </p:spPr>
        <p:txBody>
          <a:bodyPr/>
          <a:lstStyle>
            <a:lvl1pPr>
              <a:defRPr/>
            </a:lvl1pPr>
          </a:lstStyle>
          <a:p>
            <a:pPr>
              <a:defRPr/>
            </a:pPr>
            <a:fld id="{94334C4A-7897-4320-B273-AB2A7D2005B0}"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6707768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How did the captains of industry develop monopolies?</a:t>
            </a:r>
          </a:p>
        </p:txBody>
      </p:sp>
      <p:sp>
        <p:nvSpPr>
          <p:cNvPr id="5" name="Rectangle 27"/>
          <p:cNvSpPr>
            <a:spLocks noGrp="1" noChangeArrowheads="1"/>
          </p:cNvSpPr>
          <p:nvPr>
            <p:ph type="sldNum" sz="quarter" idx="11"/>
          </p:nvPr>
        </p:nvSpPr>
        <p:spPr>
          <a:ln/>
        </p:spPr>
        <p:txBody>
          <a:bodyPr/>
          <a:lstStyle>
            <a:lvl1pPr>
              <a:defRPr/>
            </a:lvl1pPr>
          </a:lstStyle>
          <a:p>
            <a:pPr>
              <a:defRPr/>
            </a:pPr>
            <a:fld id="{74A64916-4D27-489B-B0F1-2CD8D9DAE80E}"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5653007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How did the captains of industry develop monopolies?</a:t>
            </a:r>
          </a:p>
        </p:txBody>
      </p:sp>
      <p:sp>
        <p:nvSpPr>
          <p:cNvPr id="5" name="Rectangle 27"/>
          <p:cNvSpPr>
            <a:spLocks noGrp="1" noChangeArrowheads="1"/>
          </p:cNvSpPr>
          <p:nvPr>
            <p:ph type="sldNum" sz="quarter" idx="11"/>
          </p:nvPr>
        </p:nvSpPr>
        <p:spPr>
          <a:ln/>
        </p:spPr>
        <p:txBody>
          <a:bodyPr/>
          <a:lstStyle>
            <a:lvl1pPr>
              <a:defRPr/>
            </a:lvl1pPr>
          </a:lstStyle>
          <a:p>
            <a:pPr>
              <a:defRPr/>
            </a:pPr>
            <a:fld id="{D4EB7D3B-5F7D-43E6-B3FC-123F7B5A93DB}"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70429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00D070CB-B38D-4527-85CE-1F3BB0601A9C}"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2072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BE5BE87-204F-4A98-A68F-2D16C9653B7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90650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42A45887-C2C8-48B3-8DD7-455367105D10}"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49994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50822B6E-355B-4914-9D8A-3595B2C49416}"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552853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F052430-66AA-4DA5-AE0D-8CE875902BD4}"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64261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317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43317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r>
              <a:rPr lang="en-US">
                <a:solidFill>
                  <a:srgbClr val="FFFFFF"/>
                </a:solidFill>
              </a:rPr>
              <a:t>Aim: Why was the late 1800's known as the "Gilded Age"?</a:t>
            </a:r>
          </a:p>
        </p:txBody>
      </p:sp>
      <p:sp>
        <p:nvSpPr>
          <p:cNvPr id="28" name="Rectangle 28"/>
          <p:cNvSpPr>
            <a:spLocks noGrp="1" noChangeArrowheads="1"/>
          </p:cNvSpPr>
          <p:nvPr>
            <p:ph type="sldNum" sz="quarter" idx="12"/>
          </p:nvPr>
        </p:nvSpPr>
        <p:spPr/>
        <p:txBody>
          <a:bodyPr/>
          <a:lstStyle>
            <a:lvl1pPr>
              <a:defRPr/>
            </a:lvl1pPr>
          </a:lstStyle>
          <a:p>
            <a:pPr>
              <a:defRPr/>
            </a:pPr>
            <a:fld id="{883C3855-D3EF-491C-85D9-97AFE6F8DA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1702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BE5BE87-204F-4A98-A68F-2D16C9653B7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573931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3707E89E-C704-4C0D-9174-169719655E9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2893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E4445BD4-8CF1-4188-97D3-454B191A190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6502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8" name="Rectangle 27"/>
          <p:cNvSpPr>
            <a:spLocks noGrp="1" noChangeArrowheads="1"/>
          </p:cNvSpPr>
          <p:nvPr>
            <p:ph type="sldNum" sz="quarter" idx="11"/>
          </p:nvPr>
        </p:nvSpPr>
        <p:spPr>
          <a:ln/>
        </p:spPr>
        <p:txBody>
          <a:bodyPr/>
          <a:lstStyle>
            <a:lvl1pPr>
              <a:defRPr/>
            </a:lvl1pPr>
          </a:lstStyle>
          <a:p>
            <a:pPr>
              <a:defRPr/>
            </a:pPr>
            <a:fld id="{E35C644F-79A9-4C2C-8677-089DF9AB1400}"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87322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4" name="Rectangle 27"/>
          <p:cNvSpPr>
            <a:spLocks noGrp="1" noChangeArrowheads="1"/>
          </p:cNvSpPr>
          <p:nvPr>
            <p:ph type="sldNum" sz="quarter" idx="11"/>
          </p:nvPr>
        </p:nvSpPr>
        <p:spPr>
          <a:ln/>
        </p:spPr>
        <p:txBody>
          <a:bodyPr/>
          <a:lstStyle>
            <a:lvl1pPr>
              <a:defRPr/>
            </a:lvl1pPr>
          </a:lstStyle>
          <a:p>
            <a:pPr>
              <a:defRPr/>
            </a:pPr>
            <a:fld id="{F215C7DA-0A93-4A4A-A758-527E80CE66C2}"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34996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3" name="Rectangle 27"/>
          <p:cNvSpPr>
            <a:spLocks noGrp="1" noChangeArrowheads="1"/>
          </p:cNvSpPr>
          <p:nvPr>
            <p:ph type="sldNum" sz="quarter" idx="11"/>
          </p:nvPr>
        </p:nvSpPr>
        <p:spPr>
          <a:ln/>
        </p:spPr>
        <p:txBody>
          <a:bodyPr/>
          <a:lstStyle>
            <a:lvl1pPr>
              <a:defRPr/>
            </a:lvl1pPr>
          </a:lstStyle>
          <a:p>
            <a:pPr>
              <a:defRPr/>
            </a:pPr>
            <a:fld id="{6C836BE2-B3B4-4AFD-8D7E-FA2E03B81134}"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78310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3707E89E-C704-4C0D-9174-169719655E9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96175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00D070CB-B38D-4527-85CE-1F3BB0601A9C}"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0828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42A45887-C2C8-48B3-8DD7-455367105D10}"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18145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50822B6E-355B-4914-9D8A-3595B2C49416}"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49692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F052430-66AA-4DA5-AE0D-8CE875902BD4}"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63988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317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43317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r>
              <a:rPr lang="en-US">
                <a:solidFill>
                  <a:srgbClr val="FFFFFF"/>
                </a:solidFill>
              </a:rPr>
              <a:t>Aim: Why was the late 1800's known as the "Gilded Age"?</a:t>
            </a:r>
          </a:p>
        </p:txBody>
      </p:sp>
      <p:sp>
        <p:nvSpPr>
          <p:cNvPr id="28" name="Rectangle 28"/>
          <p:cNvSpPr>
            <a:spLocks noGrp="1" noChangeArrowheads="1"/>
          </p:cNvSpPr>
          <p:nvPr>
            <p:ph type="sldNum" sz="quarter" idx="12"/>
          </p:nvPr>
        </p:nvSpPr>
        <p:spPr/>
        <p:txBody>
          <a:bodyPr/>
          <a:lstStyle>
            <a:lvl1pPr>
              <a:defRPr/>
            </a:lvl1pPr>
          </a:lstStyle>
          <a:p>
            <a:pPr>
              <a:defRPr/>
            </a:pPr>
            <a:fld id="{883C3855-D3EF-491C-85D9-97AFE6F8DA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24441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BE5BE87-204F-4A98-A68F-2D16C9653B7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09364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3707E89E-C704-4C0D-9174-169719655E9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79961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E4445BD4-8CF1-4188-97D3-454B191A190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66870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8" name="Rectangle 27"/>
          <p:cNvSpPr>
            <a:spLocks noGrp="1" noChangeArrowheads="1"/>
          </p:cNvSpPr>
          <p:nvPr>
            <p:ph type="sldNum" sz="quarter" idx="11"/>
          </p:nvPr>
        </p:nvSpPr>
        <p:spPr>
          <a:ln/>
        </p:spPr>
        <p:txBody>
          <a:bodyPr/>
          <a:lstStyle>
            <a:lvl1pPr>
              <a:defRPr/>
            </a:lvl1pPr>
          </a:lstStyle>
          <a:p>
            <a:pPr>
              <a:defRPr/>
            </a:pPr>
            <a:fld id="{E35C644F-79A9-4C2C-8677-089DF9AB1400}"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53623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4" name="Rectangle 27"/>
          <p:cNvSpPr>
            <a:spLocks noGrp="1" noChangeArrowheads="1"/>
          </p:cNvSpPr>
          <p:nvPr>
            <p:ph type="sldNum" sz="quarter" idx="11"/>
          </p:nvPr>
        </p:nvSpPr>
        <p:spPr>
          <a:ln/>
        </p:spPr>
        <p:txBody>
          <a:bodyPr/>
          <a:lstStyle>
            <a:lvl1pPr>
              <a:defRPr/>
            </a:lvl1pPr>
          </a:lstStyle>
          <a:p>
            <a:pPr>
              <a:defRPr/>
            </a:pPr>
            <a:fld id="{F215C7DA-0A93-4A4A-A758-527E80CE66C2}"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90038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E4445BD4-8CF1-4188-97D3-454B191A190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78904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3" name="Rectangle 27"/>
          <p:cNvSpPr>
            <a:spLocks noGrp="1" noChangeArrowheads="1"/>
          </p:cNvSpPr>
          <p:nvPr>
            <p:ph type="sldNum" sz="quarter" idx="11"/>
          </p:nvPr>
        </p:nvSpPr>
        <p:spPr>
          <a:ln/>
        </p:spPr>
        <p:txBody>
          <a:bodyPr/>
          <a:lstStyle>
            <a:lvl1pPr>
              <a:defRPr/>
            </a:lvl1pPr>
          </a:lstStyle>
          <a:p>
            <a:pPr>
              <a:defRPr/>
            </a:pPr>
            <a:fld id="{6C836BE2-B3B4-4AFD-8D7E-FA2E03B81134}"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47482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00D070CB-B38D-4527-85CE-1F3BB0601A9C}"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9454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42A45887-C2C8-48B3-8DD7-455367105D10}"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27467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50822B6E-355B-4914-9D8A-3595B2C49416}"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491262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F052430-66AA-4DA5-AE0D-8CE875902BD4}"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406680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317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43317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r>
              <a:rPr lang="en-US">
                <a:solidFill>
                  <a:srgbClr val="FFFFFF"/>
                </a:solidFill>
              </a:rPr>
              <a:t>Aim: Why was the late 1800's known as the "Gilded Age"?</a:t>
            </a:r>
          </a:p>
        </p:txBody>
      </p:sp>
      <p:sp>
        <p:nvSpPr>
          <p:cNvPr id="28" name="Rectangle 28"/>
          <p:cNvSpPr>
            <a:spLocks noGrp="1" noChangeArrowheads="1"/>
          </p:cNvSpPr>
          <p:nvPr>
            <p:ph type="sldNum" sz="quarter" idx="12"/>
          </p:nvPr>
        </p:nvSpPr>
        <p:spPr/>
        <p:txBody>
          <a:bodyPr/>
          <a:lstStyle>
            <a:lvl1pPr>
              <a:defRPr/>
            </a:lvl1pPr>
          </a:lstStyle>
          <a:p>
            <a:pPr>
              <a:defRPr/>
            </a:pPr>
            <a:fld id="{883C3855-D3EF-491C-85D9-97AFE6F8DA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3077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BE5BE87-204F-4A98-A68F-2D16C9653B7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502414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3707E89E-C704-4C0D-9174-169719655E9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516800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E4445BD4-8CF1-4188-97D3-454B191A190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5673005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8" name="Rectangle 27"/>
          <p:cNvSpPr>
            <a:spLocks noGrp="1" noChangeArrowheads="1"/>
          </p:cNvSpPr>
          <p:nvPr>
            <p:ph type="sldNum" sz="quarter" idx="11"/>
          </p:nvPr>
        </p:nvSpPr>
        <p:spPr>
          <a:ln/>
        </p:spPr>
        <p:txBody>
          <a:bodyPr/>
          <a:lstStyle>
            <a:lvl1pPr>
              <a:defRPr/>
            </a:lvl1pPr>
          </a:lstStyle>
          <a:p>
            <a:pPr>
              <a:defRPr/>
            </a:pPr>
            <a:fld id="{E35C644F-79A9-4C2C-8677-089DF9AB1400}"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10990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8" name="Rectangle 27"/>
          <p:cNvSpPr>
            <a:spLocks noGrp="1" noChangeArrowheads="1"/>
          </p:cNvSpPr>
          <p:nvPr>
            <p:ph type="sldNum" sz="quarter" idx="11"/>
          </p:nvPr>
        </p:nvSpPr>
        <p:spPr>
          <a:ln/>
        </p:spPr>
        <p:txBody>
          <a:bodyPr/>
          <a:lstStyle>
            <a:lvl1pPr>
              <a:defRPr/>
            </a:lvl1pPr>
          </a:lstStyle>
          <a:p>
            <a:pPr>
              <a:defRPr/>
            </a:pPr>
            <a:fld id="{E35C644F-79A9-4C2C-8677-089DF9AB1400}"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15644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4" name="Rectangle 27"/>
          <p:cNvSpPr>
            <a:spLocks noGrp="1" noChangeArrowheads="1"/>
          </p:cNvSpPr>
          <p:nvPr>
            <p:ph type="sldNum" sz="quarter" idx="11"/>
          </p:nvPr>
        </p:nvSpPr>
        <p:spPr>
          <a:ln/>
        </p:spPr>
        <p:txBody>
          <a:bodyPr/>
          <a:lstStyle>
            <a:lvl1pPr>
              <a:defRPr/>
            </a:lvl1pPr>
          </a:lstStyle>
          <a:p>
            <a:pPr>
              <a:defRPr/>
            </a:pPr>
            <a:fld id="{F215C7DA-0A93-4A4A-A758-527E80CE66C2}"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7293010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3" name="Rectangle 27"/>
          <p:cNvSpPr>
            <a:spLocks noGrp="1" noChangeArrowheads="1"/>
          </p:cNvSpPr>
          <p:nvPr>
            <p:ph type="sldNum" sz="quarter" idx="11"/>
          </p:nvPr>
        </p:nvSpPr>
        <p:spPr>
          <a:ln/>
        </p:spPr>
        <p:txBody>
          <a:bodyPr/>
          <a:lstStyle>
            <a:lvl1pPr>
              <a:defRPr/>
            </a:lvl1pPr>
          </a:lstStyle>
          <a:p>
            <a:pPr>
              <a:defRPr/>
            </a:pPr>
            <a:fld id="{6C836BE2-B3B4-4AFD-8D7E-FA2E03B81134}"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793724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00D070CB-B38D-4527-85CE-1F3BB0601A9C}"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571664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42A45887-C2C8-48B3-8DD7-455367105D10}"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439747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50822B6E-355B-4914-9D8A-3595B2C49416}"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328901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F052430-66AA-4DA5-AE0D-8CE875902BD4}"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700966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317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43317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r>
              <a:rPr lang="en-US">
                <a:solidFill>
                  <a:srgbClr val="FFFFFF"/>
                </a:solidFill>
              </a:rPr>
              <a:t>Aim: Why was the late 1800's known as the "Gilded Age"?</a:t>
            </a:r>
          </a:p>
        </p:txBody>
      </p:sp>
      <p:sp>
        <p:nvSpPr>
          <p:cNvPr id="28" name="Rectangle 28"/>
          <p:cNvSpPr>
            <a:spLocks noGrp="1" noChangeArrowheads="1"/>
          </p:cNvSpPr>
          <p:nvPr>
            <p:ph type="sldNum" sz="quarter" idx="12"/>
          </p:nvPr>
        </p:nvSpPr>
        <p:spPr/>
        <p:txBody>
          <a:bodyPr/>
          <a:lstStyle>
            <a:lvl1pPr>
              <a:defRPr/>
            </a:lvl1pPr>
          </a:lstStyle>
          <a:p>
            <a:pPr>
              <a:defRPr/>
            </a:pPr>
            <a:fld id="{883C3855-D3EF-491C-85D9-97AFE6F8DA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4871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BE5BE87-204F-4A98-A68F-2D16C9653B7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202857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3707E89E-C704-4C0D-9174-169719655E9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406873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E4445BD4-8CF1-4188-97D3-454B191A190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6946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4" name="Rectangle 27"/>
          <p:cNvSpPr>
            <a:spLocks noGrp="1" noChangeArrowheads="1"/>
          </p:cNvSpPr>
          <p:nvPr>
            <p:ph type="sldNum" sz="quarter" idx="11"/>
          </p:nvPr>
        </p:nvSpPr>
        <p:spPr>
          <a:ln/>
        </p:spPr>
        <p:txBody>
          <a:bodyPr/>
          <a:lstStyle>
            <a:lvl1pPr>
              <a:defRPr/>
            </a:lvl1pPr>
          </a:lstStyle>
          <a:p>
            <a:pPr>
              <a:defRPr/>
            </a:pPr>
            <a:fld id="{F215C7DA-0A93-4A4A-A758-527E80CE66C2}"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879029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8" name="Rectangle 27"/>
          <p:cNvSpPr>
            <a:spLocks noGrp="1" noChangeArrowheads="1"/>
          </p:cNvSpPr>
          <p:nvPr>
            <p:ph type="sldNum" sz="quarter" idx="11"/>
          </p:nvPr>
        </p:nvSpPr>
        <p:spPr>
          <a:ln/>
        </p:spPr>
        <p:txBody>
          <a:bodyPr/>
          <a:lstStyle>
            <a:lvl1pPr>
              <a:defRPr/>
            </a:lvl1pPr>
          </a:lstStyle>
          <a:p>
            <a:pPr>
              <a:defRPr/>
            </a:pPr>
            <a:fld id="{E35C644F-79A9-4C2C-8677-089DF9AB1400}"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257770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4" name="Rectangle 27"/>
          <p:cNvSpPr>
            <a:spLocks noGrp="1" noChangeArrowheads="1"/>
          </p:cNvSpPr>
          <p:nvPr>
            <p:ph type="sldNum" sz="quarter" idx="11"/>
          </p:nvPr>
        </p:nvSpPr>
        <p:spPr>
          <a:ln/>
        </p:spPr>
        <p:txBody>
          <a:bodyPr/>
          <a:lstStyle>
            <a:lvl1pPr>
              <a:defRPr/>
            </a:lvl1pPr>
          </a:lstStyle>
          <a:p>
            <a:pPr>
              <a:defRPr/>
            </a:pPr>
            <a:fld id="{F215C7DA-0A93-4A4A-A758-527E80CE66C2}"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982269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3" name="Rectangle 27"/>
          <p:cNvSpPr>
            <a:spLocks noGrp="1" noChangeArrowheads="1"/>
          </p:cNvSpPr>
          <p:nvPr>
            <p:ph type="sldNum" sz="quarter" idx="11"/>
          </p:nvPr>
        </p:nvSpPr>
        <p:spPr>
          <a:ln/>
        </p:spPr>
        <p:txBody>
          <a:bodyPr/>
          <a:lstStyle>
            <a:lvl1pPr>
              <a:defRPr/>
            </a:lvl1pPr>
          </a:lstStyle>
          <a:p>
            <a:pPr>
              <a:defRPr/>
            </a:pPr>
            <a:fld id="{6C836BE2-B3B4-4AFD-8D7E-FA2E03B81134}"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066198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00D070CB-B38D-4527-85CE-1F3BB0601A9C}"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267697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42A45887-C2C8-48B3-8DD7-455367105D10}"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130681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50822B6E-355B-4914-9D8A-3595B2C49416}"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121109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F052430-66AA-4DA5-AE0D-8CE875902BD4}"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034051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317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43317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r>
              <a:rPr lang="en-US">
                <a:solidFill>
                  <a:srgbClr val="FFFFFF"/>
                </a:solidFill>
              </a:rPr>
              <a:t>Aim: Why was the late 1800's known as the "Gilded Age"?</a:t>
            </a:r>
          </a:p>
        </p:txBody>
      </p:sp>
      <p:sp>
        <p:nvSpPr>
          <p:cNvPr id="28" name="Rectangle 28"/>
          <p:cNvSpPr>
            <a:spLocks noGrp="1" noChangeArrowheads="1"/>
          </p:cNvSpPr>
          <p:nvPr>
            <p:ph type="sldNum" sz="quarter" idx="12"/>
          </p:nvPr>
        </p:nvSpPr>
        <p:spPr/>
        <p:txBody>
          <a:bodyPr/>
          <a:lstStyle>
            <a:lvl1pPr>
              <a:defRPr/>
            </a:lvl1pPr>
          </a:lstStyle>
          <a:p>
            <a:pPr>
              <a:defRPr/>
            </a:pPr>
            <a:fld id="{883C3855-D3EF-491C-85D9-97AFE6F8DA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377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BE5BE87-204F-4A98-A68F-2D16C9653B7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020522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3707E89E-C704-4C0D-9174-169719655E9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4133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3" name="Rectangle 27"/>
          <p:cNvSpPr>
            <a:spLocks noGrp="1" noChangeArrowheads="1"/>
          </p:cNvSpPr>
          <p:nvPr>
            <p:ph type="sldNum" sz="quarter" idx="11"/>
          </p:nvPr>
        </p:nvSpPr>
        <p:spPr>
          <a:ln/>
        </p:spPr>
        <p:txBody>
          <a:bodyPr/>
          <a:lstStyle>
            <a:lvl1pPr>
              <a:defRPr/>
            </a:lvl1pPr>
          </a:lstStyle>
          <a:p>
            <a:pPr>
              <a:defRPr/>
            </a:pPr>
            <a:fld id="{6C836BE2-B3B4-4AFD-8D7E-FA2E03B81134}"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218970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E4445BD4-8CF1-4188-97D3-454B191A190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826130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8" name="Rectangle 27"/>
          <p:cNvSpPr>
            <a:spLocks noGrp="1" noChangeArrowheads="1"/>
          </p:cNvSpPr>
          <p:nvPr>
            <p:ph type="sldNum" sz="quarter" idx="11"/>
          </p:nvPr>
        </p:nvSpPr>
        <p:spPr>
          <a:ln/>
        </p:spPr>
        <p:txBody>
          <a:bodyPr/>
          <a:lstStyle>
            <a:lvl1pPr>
              <a:defRPr/>
            </a:lvl1pPr>
          </a:lstStyle>
          <a:p>
            <a:pPr>
              <a:defRPr/>
            </a:pPr>
            <a:fld id="{E35C644F-79A9-4C2C-8677-089DF9AB1400}"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328796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4" name="Rectangle 27"/>
          <p:cNvSpPr>
            <a:spLocks noGrp="1" noChangeArrowheads="1"/>
          </p:cNvSpPr>
          <p:nvPr>
            <p:ph type="sldNum" sz="quarter" idx="11"/>
          </p:nvPr>
        </p:nvSpPr>
        <p:spPr>
          <a:ln/>
        </p:spPr>
        <p:txBody>
          <a:bodyPr/>
          <a:lstStyle>
            <a:lvl1pPr>
              <a:defRPr/>
            </a:lvl1pPr>
          </a:lstStyle>
          <a:p>
            <a:pPr>
              <a:defRPr/>
            </a:pPr>
            <a:fld id="{F215C7DA-0A93-4A4A-A758-527E80CE66C2}"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246155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3" name="Rectangle 27"/>
          <p:cNvSpPr>
            <a:spLocks noGrp="1" noChangeArrowheads="1"/>
          </p:cNvSpPr>
          <p:nvPr>
            <p:ph type="sldNum" sz="quarter" idx="11"/>
          </p:nvPr>
        </p:nvSpPr>
        <p:spPr>
          <a:ln/>
        </p:spPr>
        <p:txBody>
          <a:bodyPr/>
          <a:lstStyle>
            <a:lvl1pPr>
              <a:defRPr/>
            </a:lvl1pPr>
          </a:lstStyle>
          <a:p>
            <a:pPr>
              <a:defRPr/>
            </a:pPr>
            <a:fld id="{6C836BE2-B3B4-4AFD-8D7E-FA2E03B81134}"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2594130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00D070CB-B38D-4527-85CE-1F3BB0601A9C}"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429121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42A45887-C2C8-48B3-8DD7-455367105D10}"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948894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50822B6E-355B-4914-9D8A-3595B2C49416}"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580777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F052430-66AA-4DA5-AE0D-8CE875902BD4}"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31322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317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43317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r>
              <a:rPr lang="en-US">
                <a:solidFill>
                  <a:srgbClr val="FFFFFF"/>
                </a:solidFill>
              </a:rPr>
              <a:t>Aim: Why was the late 1800's known as the "Gilded Age"?</a:t>
            </a:r>
          </a:p>
        </p:txBody>
      </p:sp>
      <p:sp>
        <p:nvSpPr>
          <p:cNvPr id="28" name="Rectangle 28"/>
          <p:cNvSpPr>
            <a:spLocks noGrp="1" noChangeArrowheads="1"/>
          </p:cNvSpPr>
          <p:nvPr>
            <p:ph type="sldNum" sz="quarter" idx="12"/>
          </p:nvPr>
        </p:nvSpPr>
        <p:spPr/>
        <p:txBody>
          <a:bodyPr/>
          <a:lstStyle>
            <a:lvl1pPr>
              <a:defRPr/>
            </a:lvl1pPr>
          </a:lstStyle>
          <a:p>
            <a:pPr>
              <a:defRPr/>
            </a:pPr>
            <a:fld id="{883C3855-D3EF-491C-85D9-97AFE6F8DA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449277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BE5BE87-204F-4A98-A68F-2D16C9653B7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5598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00D070CB-B38D-4527-85CE-1F3BB0601A9C}"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853682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3707E89E-C704-4C0D-9174-169719655E9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242586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E4445BD4-8CF1-4188-97D3-454B191A190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427620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8" name="Rectangle 27"/>
          <p:cNvSpPr>
            <a:spLocks noGrp="1" noChangeArrowheads="1"/>
          </p:cNvSpPr>
          <p:nvPr>
            <p:ph type="sldNum" sz="quarter" idx="11"/>
          </p:nvPr>
        </p:nvSpPr>
        <p:spPr>
          <a:ln/>
        </p:spPr>
        <p:txBody>
          <a:bodyPr/>
          <a:lstStyle>
            <a:lvl1pPr>
              <a:defRPr/>
            </a:lvl1pPr>
          </a:lstStyle>
          <a:p>
            <a:pPr>
              <a:defRPr/>
            </a:pPr>
            <a:fld id="{E35C644F-79A9-4C2C-8677-089DF9AB1400}"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750756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4" name="Rectangle 27"/>
          <p:cNvSpPr>
            <a:spLocks noGrp="1" noChangeArrowheads="1"/>
          </p:cNvSpPr>
          <p:nvPr>
            <p:ph type="sldNum" sz="quarter" idx="11"/>
          </p:nvPr>
        </p:nvSpPr>
        <p:spPr>
          <a:ln/>
        </p:spPr>
        <p:txBody>
          <a:bodyPr/>
          <a:lstStyle>
            <a:lvl1pPr>
              <a:defRPr/>
            </a:lvl1pPr>
          </a:lstStyle>
          <a:p>
            <a:pPr>
              <a:defRPr/>
            </a:pPr>
            <a:fld id="{F215C7DA-0A93-4A4A-A758-527E80CE66C2}"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419670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3" name="Rectangle 27"/>
          <p:cNvSpPr>
            <a:spLocks noGrp="1" noChangeArrowheads="1"/>
          </p:cNvSpPr>
          <p:nvPr>
            <p:ph type="sldNum" sz="quarter" idx="11"/>
          </p:nvPr>
        </p:nvSpPr>
        <p:spPr>
          <a:ln/>
        </p:spPr>
        <p:txBody>
          <a:bodyPr/>
          <a:lstStyle>
            <a:lvl1pPr>
              <a:defRPr/>
            </a:lvl1pPr>
          </a:lstStyle>
          <a:p>
            <a:pPr>
              <a:defRPr/>
            </a:pPr>
            <a:fld id="{6C836BE2-B3B4-4AFD-8D7E-FA2E03B81134}"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7281736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00D070CB-B38D-4527-85CE-1F3BB0601A9C}"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075217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42A45887-C2C8-48B3-8DD7-455367105D10}"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673042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50822B6E-355B-4914-9D8A-3595B2C49416}"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000124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F052430-66AA-4DA5-AE0D-8CE875902BD4}"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322175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317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43317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r>
              <a:rPr lang="en-US">
                <a:solidFill>
                  <a:srgbClr val="FFFFFF"/>
                </a:solidFill>
              </a:rPr>
              <a:t>Aim: Why was the late 1800's known as the "Gilded Age"?</a:t>
            </a:r>
          </a:p>
        </p:txBody>
      </p:sp>
      <p:sp>
        <p:nvSpPr>
          <p:cNvPr id="28" name="Rectangle 28"/>
          <p:cNvSpPr>
            <a:spLocks noGrp="1" noChangeArrowheads="1"/>
          </p:cNvSpPr>
          <p:nvPr>
            <p:ph type="sldNum" sz="quarter" idx="12"/>
          </p:nvPr>
        </p:nvSpPr>
        <p:spPr/>
        <p:txBody>
          <a:bodyPr/>
          <a:lstStyle>
            <a:lvl1pPr>
              <a:defRPr/>
            </a:lvl1pPr>
          </a:lstStyle>
          <a:p>
            <a:pPr>
              <a:defRPr/>
            </a:pPr>
            <a:fld id="{883C3855-D3EF-491C-85D9-97AFE6F8DA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9168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42A45887-C2C8-48B3-8DD7-455367105D10}"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118749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BE5BE87-204F-4A98-A68F-2D16C9653B75}"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942306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3707E89E-C704-4C0D-9174-169719655E91}"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486292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E4445BD4-8CF1-4188-97D3-454B191A1904}"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973618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8" name="Rectangle 27"/>
          <p:cNvSpPr>
            <a:spLocks noGrp="1" noChangeArrowheads="1"/>
          </p:cNvSpPr>
          <p:nvPr>
            <p:ph type="sldNum" sz="quarter" idx="11"/>
          </p:nvPr>
        </p:nvSpPr>
        <p:spPr>
          <a:ln/>
        </p:spPr>
        <p:txBody>
          <a:bodyPr/>
          <a:lstStyle>
            <a:lvl1pPr>
              <a:defRPr/>
            </a:lvl1pPr>
          </a:lstStyle>
          <a:p>
            <a:pPr>
              <a:defRPr/>
            </a:pPr>
            <a:fld id="{E35C644F-79A9-4C2C-8677-089DF9AB1400}"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234437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4" name="Rectangle 27"/>
          <p:cNvSpPr>
            <a:spLocks noGrp="1" noChangeArrowheads="1"/>
          </p:cNvSpPr>
          <p:nvPr>
            <p:ph type="sldNum" sz="quarter" idx="11"/>
          </p:nvPr>
        </p:nvSpPr>
        <p:spPr>
          <a:ln/>
        </p:spPr>
        <p:txBody>
          <a:bodyPr/>
          <a:lstStyle>
            <a:lvl1pPr>
              <a:defRPr/>
            </a:lvl1pPr>
          </a:lstStyle>
          <a:p>
            <a:pPr>
              <a:defRPr/>
            </a:pPr>
            <a:fld id="{F215C7DA-0A93-4A4A-A758-527E80CE66C2}"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051556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3" name="Rectangle 27"/>
          <p:cNvSpPr>
            <a:spLocks noGrp="1" noChangeArrowheads="1"/>
          </p:cNvSpPr>
          <p:nvPr>
            <p:ph type="sldNum" sz="quarter" idx="11"/>
          </p:nvPr>
        </p:nvSpPr>
        <p:spPr>
          <a:ln/>
        </p:spPr>
        <p:txBody>
          <a:bodyPr/>
          <a:lstStyle>
            <a:lvl1pPr>
              <a:defRPr/>
            </a:lvl1pPr>
          </a:lstStyle>
          <a:p>
            <a:pPr>
              <a:defRPr/>
            </a:pPr>
            <a:fld id="{6C836BE2-B3B4-4AFD-8D7E-FA2E03B81134}"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334757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00D070CB-B38D-4527-85CE-1F3BB0601A9C}"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71750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6" name="Rectangle 27"/>
          <p:cNvSpPr>
            <a:spLocks noGrp="1" noChangeArrowheads="1"/>
          </p:cNvSpPr>
          <p:nvPr>
            <p:ph type="sldNum" sz="quarter" idx="11"/>
          </p:nvPr>
        </p:nvSpPr>
        <p:spPr>
          <a:ln/>
        </p:spPr>
        <p:txBody>
          <a:bodyPr/>
          <a:lstStyle>
            <a:lvl1pPr>
              <a:defRPr/>
            </a:lvl1pPr>
          </a:lstStyle>
          <a:p>
            <a:pPr>
              <a:defRPr/>
            </a:pPr>
            <a:fld id="{42A45887-C2C8-48B3-8DD7-455367105D10}"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236286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50822B6E-355B-4914-9D8A-3595B2C49416}"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644436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r>
              <a:rPr lang="en-US">
                <a:solidFill>
                  <a:srgbClr val="FFFFFF"/>
                </a:solidFill>
              </a:rPr>
              <a:t>Aim: Why was the late 1800's known as the "Gilded Age"?</a:t>
            </a:r>
          </a:p>
        </p:txBody>
      </p:sp>
      <p:sp>
        <p:nvSpPr>
          <p:cNvPr id="5" name="Rectangle 27"/>
          <p:cNvSpPr>
            <a:spLocks noGrp="1" noChangeArrowheads="1"/>
          </p:cNvSpPr>
          <p:nvPr>
            <p:ph type="sldNum" sz="quarter" idx="11"/>
          </p:nvPr>
        </p:nvSpPr>
        <p:spPr>
          <a:ln/>
        </p:spPr>
        <p:txBody>
          <a:bodyPr/>
          <a:lstStyle>
            <a:lvl1pPr>
              <a:defRPr/>
            </a:lvl1pPr>
          </a:lstStyle>
          <a:p>
            <a:pPr>
              <a:defRPr/>
            </a:pPr>
            <a:fld id="{1F052430-66AA-4DA5-AE0D-8CE875902BD4}"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0941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321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321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321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215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3215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215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r>
              <a:rPr lang="en-US">
                <a:solidFill>
                  <a:srgbClr val="FFFFFF"/>
                </a:solidFill>
              </a:rPr>
              <a:t>Aim: Why was the late 1800's known as the "Gilded Age"?</a:t>
            </a:r>
          </a:p>
        </p:txBody>
      </p:sp>
      <p:sp>
        <p:nvSpPr>
          <p:cNvPr id="43215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01F963E2-86B0-4241-B1E5-FF2A4056B1BE}"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3215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102063566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52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4352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r>
              <a:rPr lang="en-US">
                <a:solidFill>
                  <a:srgbClr val="000000"/>
                </a:solidFill>
              </a:rPr>
              <a:t>Aim: Why was the late 1800's known as the "Gilded Age"?</a:t>
            </a:r>
          </a:p>
        </p:txBody>
      </p:sp>
      <p:sp>
        <p:nvSpPr>
          <p:cNvPr id="4352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fontAlgn="base">
              <a:spcBef>
                <a:spcPct val="0"/>
              </a:spcBef>
              <a:spcAft>
                <a:spcPct val="0"/>
              </a:spcAft>
              <a:defRPr/>
            </a:pPr>
            <a:fld id="{31C32887-8C85-43C7-AE6D-B1271851C37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1230727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321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321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321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215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3215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215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r>
              <a:rPr lang="en-US">
                <a:solidFill>
                  <a:srgbClr val="FFFFFF"/>
                </a:solidFill>
              </a:rPr>
              <a:t>Aim: Why was the late 1800's known as the "Gilded Age"?</a:t>
            </a:r>
          </a:p>
        </p:txBody>
      </p:sp>
      <p:sp>
        <p:nvSpPr>
          <p:cNvPr id="43215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01F963E2-86B0-4241-B1E5-FF2A4056B1BE}"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3215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3852818605"/>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321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321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321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215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3215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215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r>
              <a:rPr lang="en-US">
                <a:solidFill>
                  <a:srgbClr val="FFFFFF"/>
                </a:solidFill>
              </a:rPr>
              <a:t>Aim: Why was the late 1800's known as the "Gilded Age"?</a:t>
            </a:r>
          </a:p>
        </p:txBody>
      </p:sp>
      <p:sp>
        <p:nvSpPr>
          <p:cNvPr id="43215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01F963E2-86B0-4241-B1E5-FF2A4056B1BE}"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3215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480363112"/>
      </p:ext>
    </p:extLst>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321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321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321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215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3215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215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r>
              <a:rPr lang="en-US">
                <a:solidFill>
                  <a:srgbClr val="FFFFFF"/>
                </a:solidFill>
              </a:rPr>
              <a:t>Aim: Why was the late 1800's known as the "Gilded Age"?</a:t>
            </a:r>
          </a:p>
        </p:txBody>
      </p:sp>
      <p:sp>
        <p:nvSpPr>
          <p:cNvPr id="43215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01F963E2-86B0-4241-B1E5-FF2A4056B1BE}"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3215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648234526"/>
      </p:ext>
    </p:extLst>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321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321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321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215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3215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215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r>
              <a:rPr lang="en-US">
                <a:solidFill>
                  <a:srgbClr val="FFFFFF"/>
                </a:solidFill>
              </a:rPr>
              <a:t>Aim: Why was the late 1800's known as the "Gilded Age"?</a:t>
            </a:r>
          </a:p>
        </p:txBody>
      </p:sp>
      <p:sp>
        <p:nvSpPr>
          <p:cNvPr id="43215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01F963E2-86B0-4241-B1E5-FF2A4056B1BE}"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3215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688597703"/>
      </p:ext>
    </p:extLst>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321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321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321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215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3215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215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r>
              <a:rPr lang="en-US">
                <a:solidFill>
                  <a:srgbClr val="FFFFFF"/>
                </a:solidFill>
              </a:rPr>
              <a:t>Aim: Why was the late 1800's known as the "Gilded Age"?</a:t>
            </a:r>
          </a:p>
        </p:txBody>
      </p:sp>
      <p:sp>
        <p:nvSpPr>
          <p:cNvPr id="43215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01F963E2-86B0-4241-B1E5-FF2A4056B1BE}"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3215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4277862421"/>
      </p:ext>
    </p:extLst>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321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321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321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215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3215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215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r>
              <a:rPr lang="en-US">
                <a:solidFill>
                  <a:srgbClr val="FFFFFF"/>
                </a:solidFill>
              </a:rPr>
              <a:t>Aim: Why was the late 1800's known as the "Gilded Age"?</a:t>
            </a:r>
          </a:p>
        </p:txBody>
      </p:sp>
      <p:sp>
        <p:nvSpPr>
          <p:cNvPr id="43215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01F963E2-86B0-4241-B1E5-FF2A4056B1BE}"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3215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533032605"/>
      </p:ext>
    </p:extLst>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1126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127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127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127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128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128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fontAlgn="base">
                <a:spcBef>
                  <a:spcPct val="0"/>
                </a:spcBef>
                <a:spcAft>
                  <a:spcPct val="0"/>
                </a:spcAft>
              </a:pPr>
              <a:endParaRPr lang="en-US" smtClean="0">
                <a:solidFill>
                  <a:srgbClr val="FFFFFF"/>
                </a:solidFill>
                <a:cs typeface="Arial" charset="0"/>
              </a:endParaRPr>
            </a:p>
          </p:txBody>
        </p:sp>
        <p:sp>
          <p:nvSpPr>
            <p:cNvPr id="11287"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11288"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1289"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90"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Tahoma" charset="0"/>
                <a:cs typeface="+mn-cs"/>
              </a:defRPr>
            </a:lvl1pPr>
          </a:lstStyle>
          <a:p>
            <a:pPr fontAlgn="base">
              <a:spcBef>
                <a:spcPct val="0"/>
              </a:spcBef>
              <a:spcAft>
                <a:spcPct val="0"/>
              </a:spcAft>
              <a:defRPr/>
            </a:pPr>
            <a:r>
              <a:rPr lang="en-US">
                <a:solidFill>
                  <a:srgbClr val="FFFFFF"/>
                </a:solidFill>
              </a:rPr>
              <a:t>Aim: How did the captains of industry develop monopolies?</a:t>
            </a:r>
          </a:p>
        </p:txBody>
      </p:sp>
      <p:sp>
        <p:nvSpPr>
          <p:cNvPr id="11291"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Tahoma" charset="0"/>
                <a:cs typeface="+mn-cs"/>
              </a:defRPr>
            </a:lvl1pPr>
          </a:lstStyle>
          <a:p>
            <a:pPr fontAlgn="base">
              <a:spcBef>
                <a:spcPct val="0"/>
              </a:spcBef>
              <a:spcAft>
                <a:spcPct val="0"/>
              </a:spcAft>
              <a:defRPr/>
            </a:pPr>
            <a:fld id="{20D151B6-F43C-430D-9710-D91D1317CDAA}"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11292"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Tahoma" charset="0"/>
                <a:cs typeface="+mn-cs"/>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1853271748"/>
      </p:ext>
    </p:extLst>
  </p:cSld>
  <p:clrMap bg1="dk2" tx1="lt1" bg2="dk1"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321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321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321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215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3215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215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r>
              <a:rPr lang="en-US">
                <a:solidFill>
                  <a:srgbClr val="FFFFFF"/>
                </a:solidFill>
              </a:rPr>
              <a:t>Aim: Why was the late 1800's known as the "Gilded Age"?</a:t>
            </a:r>
          </a:p>
        </p:txBody>
      </p:sp>
      <p:sp>
        <p:nvSpPr>
          <p:cNvPr id="43215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01F963E2-86B0-4241-B1E5-FF2A4056B1BE}"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3215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583171842"/>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321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321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321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215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3215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215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r>
              <a:rPr lang="en-US">
                <a:solidFill>
                  <a:srgbClr val="FFFFFF"/>
                </a:solidFill>
              </a:rPr>
              <a:t>Aim: Why was the late 1800's known as the "Gilded Age"?</a:t>
            </a:r>
          </a:p>
        </p:txBody>
      </p:sp>
      <p:sp>
        <p:nvSpPr>
          <p:cNvPr id="43215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01F963E2-86B0-4241-B1E5-FF2A4056B1BE}"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3215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325013629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321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321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321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215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3215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215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r>
              <a:rPr lang="en-US">
                <a:solidFill>
                  <a:srgbClr val="FFFFFF"/>
                </a:solidFill>
              </a:rPr>
              <a:t>Aim: Why was the late 1800's known as the "Gilded Age"?</a:t>
            </a:r>
          </a:p>
        </p:txBody>
      </p:sp>
      <p:sp>
        <p:nvSpPr>
          <p:cNvPr id="43215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01F963E2-86B0-4241-B1E5-FF2A4056B1BE}"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3215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3764089468"/>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321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321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321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215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3215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215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r>
              <a:rPr lang="en-US">
                <a:solidFill>
                  <a:srgbClr val="FFFFFF"/>
                </a:solidFill>
              </a:rPr>
              <a:t>Aim: Why was the late 1800's known as the "Gilded Age"?</a:t>
            </a:r>
          </a:p>
        </p:txBody>
      </p:sp>
      <p:sp>
        <p:nvSpPr>
          <p:cNvPr id="43215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01F963E2-86B0-4241-B1E5-FF2A4056B1BE}"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3215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910260774"/>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321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321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321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215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3215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215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r>
              <a:rPr lang="en-US">
                <a:solidFill>
                  <a:srgbClr val="FFFFFF"/>
                </a:solidFill>
              </a:rPr>
              <a:t>Aim: Why was the late 1800's known as the "Gilded Age"?</a:t>
            </a:r>
          </a:p>
        </p:txBody>
      </p:sp>
      <p:sp>
        <p:nvSpPr>
          <p:cNvPr id="43215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01F963E2-86B0-4241-B1E5-FF2A4056B1BE}"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3215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3458698499"/>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321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321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321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215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3215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215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r>
              <a:rPr lang="en-US">
                <a:solidFill>
                  <a:srgbClr val="FFFFFF"/>
                </a:solidFill>
              </a:rPr>
              <a:t>Aim: Why was the late 1800's known as the "Gilded Age"?</a:t>
            </a:r>
          </a:p>
        </p:txBody>
      </p:sp>
      <p:sp>
        <p:nvSpPr>
          <p:cNvPr id="43215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01F963E2-86B0-4241-B1E5-FF2A4056B1BE}"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3215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704086454"/>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321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321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321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215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3215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215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r>
              <a:rPr lang="en-US">
                <a:solidFill>
                  <a:srgbClr val="FFFFFF"/>
                </a:solidFill>
              </a:rPr>
              <a:t>Aim: Why was the late 1800's known as the "Gilded Age"?</a:t>
            </a:r>
          </a:p>
        </p:txBody>
      </p:sp>
      <p:sp>
        <p:nvSpPr>
          <p:cNvPr id="43215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01F963E2-86B0-4241-B1E5-FF2A4056B1BE}"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3215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06976748"/>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321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321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4321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321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3215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3215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215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r>
              <a:rPr lang="en-US">
                <a:solidFill>
                  <a:srgbClr val="FFFFFF"/>
                </a:solidFill>
              </a:rPr>
              <a:t>Aim: Why was the late 1800's known as the "Gilded Age"?</a:t>
            </a:r>
          </a:p>
        </p:txBody>
      </p:sp>
      <p:sp>
        <p:nvSpPr>
          <p:cNvPr id="43215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01F963E2-86B0-4241-B1E5-FF2A4056B1BE}"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3215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1986696521"/>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nastandgreeley.harpweek.com/SubPages/cartoon-1872-mediumB.asp?UniqueID=38&amp;Year=election" TargetMode="Externa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1.  Why were the late 1800’s nicknamed the Gilded Age?</a:t>
            </a:r>
          </a:p>
          <a:p>
            <a:r>
              <a:rPr lang="en-US" dirty="0" smtClean="0"/>
              <a:t>2. What specific people or events in the U.S.  would be proof that the Gilded Age term fits?</a:t>
            </a:r>
            <a:endParaRPr lang="en-US" dirty="0"/>
          </a:p>
        </p:txBody>
      </p:sp>
      <p:sp>
        <p:nvSpPr>
          <p:cNvPr id="4" name="Footer Placeholder 3"/>
          <p:cNvSpPr>
            <a:spLocks noGrp="1"/>
          </p:cNvSpPr>
          <p:nvPr>
            <p:ph type="ftr" sz="quarter" idx="10"/>
          </p:nvPr>
        </p:nvSpPr>
        <p:spPr/>
        <p:txBody>
          <a:bodyPr/>
          <a:lstStyle/>
          <a:p>
            <a:pPr>
              <a:defRPr/>
            </a:pPr>
            <a:r>
              <a:rPr lang="en-US" sz="1600" dirty="0" smtClean="0">
                <a:solidFill>
                  <a:schemeClr val="tx2">
                    <a:lumMod val="75000"/>
                  </a:schemeClr>
                </a:solidFill>
              </a:rPr>
              <a:t>Aim: Why was the late 1800's known as the "Gilded Age"?</a:t>
            </a:r>
            <a:endParaRPr lang="en-US" sz="1600" dirty="0">
              <a:solidFill>
                <a:schemeClr val="tx2">
                  <a:lumMod val="75000"/>
                </a:schemeClr>
              </a:solidFill>
            </a:endParaRPr>
          </a:p>
        </p:txBody>
      </p:sp>
    </p:spTree>
    <p:extLst>
      <p:ext uri="{BB962C8B-B14F-4D97-AF65-F5344CB8AC3E}">
        <p14:creationId xmlns:p14="http://schemas.microsoft.com/office/powerpoint/2010/main" val="1463307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pPr eaLnBrk="1" hangingPunct="1">
              <a:defRPr/>
            </a:pPr>
            <a:endParaRPr lang="en-US" smtClean="0"/>
          </a:p>
        </p:txBody>
      </p:sp>
      <p:sp>
        <p:nvSpPr>
          <p:cNvPr id="421891" name="Rectangle 3"/>
          <p:cNvSpPr>
            <a:spLocks noGrp="1" noChangeArrowheads="1"/>
          </p:cNvSpPr>
          <p:nvPr>
            <p:ph type="body" idx="1"/>
          </p:nvPr>
        </p:nvSpPr>
        <p:spPr/>
        <p:txBody>
          <a:bodyPr/>
          <a:lstStyle/>
          <a:p>
            <a:pPr eaLnBrk="1" hangingPunct="1">
              <a:defRPr/>
            </a:pPr>
            <a:endParaRPr lang="en-US" smtClean="0"/>
          </a:p>
        </p:txBody>
      </p:sp>
      <p:pic>
        <p:nvPicPr>
          <p:cNvPr id="27652" name="Picture 5" descr="Boss-Tw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a:xfrm>
            <a:off x="3124200" y="6248400"/>
            <a:ext cx="4800600" cy="457200"/>
          </a:xfrm>
        </p:spPr>
        <p:txBody>
          <a:bodyPr/>
          <a:lstStyle/>
          <a:p>
            <a:pPr>
              <a:defRPr/>
            </a:pPr>
            <a:r>
              <a:rPr lang="en-US" sz="1600" dirty="0">
                <a:solidFill>
                  <a:srgbClr val="FF0000"/>
                </a:solidFill>
              </a:rPr>
              <a:t>Aim: How is Nast’s cartoons reflective of the "Gilded Age"?</a:t>
            </a:r>
          </a:p>
        </p:txBody>
      </p:sp>
    </p:spTree>
    <p:extLst>
      <p:ext uri="{BB962C8B-B14F-4D97-AF65-F5344CB8AC3E}">
        <p14:creationId xmlns:p14="http://schemas.microsoft.com/office/powerpoint/2010/main" val="4064673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altLang="en-US" smtClean="0"/>
          </a:p>
        </p:txBody>
      </p:sp>
      <p:sp>
        <p:nvSpPr>
          <p:cNvPr id="29699" name="Rectangle 3"/>
          <p:cNvSpPr>
            <a:spLocks noGrp="1" noChangeArrowheads="1"/>
          </p:cNvSpPr>
          <p:nvPr>
            <p:ph type="body" idx="1"/>
          </p:nvPr>
        </p:nvSpPr>
        <p:spPr/>
        <p:txBody>
          <a:bodyPr/>
          <a:lstStyle/>
          <a:p>
            <a:pPr eaLnBrk="1" hangingPunct="1"/>
            <a:endParaRPr lang="en-US" altLang="en-US" smtClean="0"/>
          </a:p>
        </p:txBody>
      </p:sp>
      <p:pic>
        <p:nvPicPr>
          <p:cNvPr id="29700" name="Picture 5" descr="b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solidFill>
                  <a:srgbClr val="000000"/>
                </a:solidFill>
              </a:rPr>
              <a:t>Aim: Why was the late 1800's known as the "Gilded Age"?</a:t>
            </a:r>
          </a:p>
        </p:txBody>
      </p:sp>
    </p:spTree>
    <p:extLst>
      <p:ext uri="{BB962C8B-B14F-4D97-AF65-F5344CB8AC3E}">
        <p14:creationId xmlns:p14="http://schemas.microsoft.com/office/powerpoint/2010/main" val="1066240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pPr eaLnBrk="1" hangingPunct="1">
              <a:defRPr/>
            </a:pPr>
            <a:endParaRPr lang="en-US" smtClean="0"/>
          </a:p>
        </p:txBody>
      </p:sp>
      <p:sp>
        <p:nvSpPr>
          <p:cNvPr id="440323" name="Rectangle 3"/>
          <p:cNvSpPr>
            <a:spLocks noGrp="1" noChangeArrowheads="1"/>
          </p:cNvSpPr>
          <p:nvPr>
            <p:ph type="body" idx="1"/>
          </p:nvPr>
        </p:nvSpPr>
        <p:spPr/>
        <p:txBody>
          <a:bodyPr/>
          <a:lstStyle/>
          <a:p>
            <a:pPr eaLnBrk="1" hangingPunct="1">
              <a:defRPr/>
            </a:pPr>
            <a:endParaRPr lang="en-US" smtClean="0"/>
          </a:p>
        </p:txBody>
      </p:sp>
      <p:pic>
        <p:nvPicPr>
          <p:cNvPr id="30724" name="Picture 5" descr="File:Ganges18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a:xfrm>
            <a:off x="0" y="6019800"/>
            <a:ext cx="2057400" cy="685800"/>
          </a:xfrm>
        </p:spPr>
        <p:txBody>
          <a:bodyPr/>
          <a:lstStyle/>
          <a:p>
            <a:pPr>
              <a:defRPr/>
            </a:pPr>
            <a:r>
              <a:rPr lang="en-US" sz="1600" dirty="0">
                <a:solidFill>
                  <a:srgbClr val="FF0000"/>
                </a:solidFill>
              </a:rPr>
              <a:t>Aim: How is Nast’s cartoons reflective of the "Gilded Age"?</a:t>
            </a:r>
          </a:p>
        </p:txBody>
      </p:sp>
    </p:spTree>
    <p:extLst>
      <p:ext uri="{BB962C8B-B14F-4D97-AF65-F5344CB8AC3E}">
        <p14:creationId xmlns:p14="http://schemas.microsoft.com/office/powerpoint/2010/main" val="1271280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pPr eaLnBrk="1" hangingPunct="1">
              <a:defRPr/>
            </a:pPr>
            <a:endParaRPr lang="en-US" smtClean="0"/>
          </a:p>
        </p:txBody>
      </p:sp>
      <p:sp>
        <p:nvSpPr>
          <p:cNvPr id="420867" name="Rectangle 3"/>
          <p:cNvSpPr>
            <a:spLocks noGrp="1" noChangeArrowheads="1"/>
          </p:cNvSpPr>
          <p:nvPr>
            <p:ph type="body" idx="1"/>
          </p:nvPr>
        </p:nvSpPr>
        <p:spPr/>
        <p:txBody>
          <a:bodyPr/>
          <a:lstStyle/>
          <a:p>
            <a:pPr eaLnBrk="1" hangingPunct="1">
              <a:defRPr/>
            </a:pPr>
            <a:endParaRPr lang="en-US" smtClean="0"/>
          </a:p>
        </p:txBody>
      </p:sp>
      <p:pic>
        <p:nvPicPr>
          <p:cNvPr id="32772" name="Picture 5" descr="thomasn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0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a:xfrm>
            <a:off x="5867400" y="6248400"/>
            <a:ext cx="2514600" cy="457200"/>
          </a:xfrm>
        </p:spPr>
        <p:txBody>
          <a:bodyPr/>
          <a:lstStyle/>
          <a:p>
            <a:pPr>
              <a:defRPr/>
            </a:pPr>
            <a:r>
              <a:rPr lang="en-US" dirty="0">
                <a:solidFill>
                  <a:srgbClr val="FFFFFF"/>
                </a:solidFill>
              </a:rPr>
              <a:t>Aim: </a:t>
            </a:r>
            <a:r>
              <a:rPr lang="en-US" sz="1200" dirty="0">
                <a:solidFill>
                  <a:srgbClr val="FF0000"/>
                </a:solidFill>
              </a:rPr>
              <a:t>How is Nast’s cartoons reflective of the "Gilded Age"?</a:t>
            </a:r>
          </a:p>
        </p:txBody>
      </p:sp>
    </p:spTree>
    <p:extLst>
      <p:ext uri="{BB962C8B-B14F-4D97-AF65-F5344CB8AC3E}">
        <p14:creationId xmlns:p14="http://schemas.microsoft.com/office/powerpoint/2010/main" val="3170579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pPr eaLnBrk="1" hangingPunct="1">
              <a:defRPr/>
            </a:pPr>
            <a:r>
              <a:rPr lang="en-US" sz="3600" smtClean="0"/>
              <a:t>“The Usual Irish Way of Doing Things”</a:t>
            </a:r>
          </a:p>
        </p:txBody>
      </p:sp>
      <p:sp>
        <p:nvSpPr>
          <p:cNvPr id="441347" name="Rectangle 3"/>
          <p:cNvSpPr>
            <a:spLocks noGrp="1" noChangeArrowheads="1"/>
          </p:cNvSpPr>
          <p:nvPr>
            <p:ph type="body" idx="1"/>
          </p:nvPr>
        </p:nvSpPr>
        <p:spPr/>
        <p:txBody>
          <a:bodyPr/>
          <a:lstStyle/>
          <a:p>
            <a:pPr eaLnBrk="1" hangingPunct="1">
              <a:defRPr/>
            </a:pPr>
            <a:endParaRPr lang="en-US" smtClean="0"/>
          </a:p>
        </p:txBody>
      </p:sp>
      <p:pic>
        <p:nvPicPr>
          <p:cNvPr id="34820" name="Picture 5" descr="File:TheUsualIrishWayofDoingTh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a:solidFill>
                  <a:srgbClr val="FFFFFF"/>
                </a:solidFill>
              </a:rPr>
              <a:t>Aim: Why was the late 1800's known as the "Gilded Age"?</a:t>
            </a:r>
          </a:p>
        </p:txBody>
      </p:sp>
    </p:spTree>
    <p:extLst>
      <p:ext uri="{BB962C8B-B14F-4D97-AF65-F5344CB8AC3E}">
        <p14:creationId xmlns:p14="http://schemas.microsoft.com/office/powerpoint/2010/main" val="3806962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pPr eaLnBrk="1" hangingPunct="1">
              <a:defRPr/>
            </a:pPr>
            <a:r>
              <a:rPr lang="en-US" smtClean="0"/>
              <a:t>“The Ignorant Vote”</a:t>
            </a:r>
          </a:p>
        </p:txBody>
      </p:sp>
      <p:sp>
        <p:nvSpPr>
          <p:cNvPr id="424963" name="Rectangle 3"/>
          <p:cNvSpPr>
            <a:spLocks noGrp="1" noChangeArrowheads="1"/>
          </p:cNvSpPr>
          <p:nvPr>
            <p:ph type="body" idx="1"/>
          </p:nvPr>
        </p:nvSpPr>
        <p:spPr/>
        <p:txBody>
          <a:bodyPr/>
          <a:lstStyle/>
          <a:p>
            <a:pPr eaLnBrk="1" hangingPunct="1">
              <a:defRPr/>
            </a:pPr>
            <a:endParaRPr lang="en-US" smtClean="0"/>
          </a:p>
        </p:txBody>
      </p:sp>
      <p:pic>
        <p:nvPicPr>
          <p:cNvPr id="35844" name="Picture 5" descr="iris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71600"/>
            <a:ext cx="89884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a:solidFill>
                  <a:srgbClr val="FFFFFF"/>
                </a:solidFill>
              </a:rPr>
              <a:t>Aim: Why was the late 1800's known as the "Gilded Age"?</a:t>
            </a:r>
          </a:p>
        </p:txBody>
      </p:sp>
    </p:spTree>
    <p:extLst>
      <p:ext uri="{BB962C8B-B14F-4D97-AF65-F5344CB8AC3E}">
        <p14:creationId xmlns:p14="http://schemas.microsoft.com/office/powerpoint/2010/main" val="1815641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pPr eaLnBrk="1" hangingPunct="1">
              <a:defRPr/>
            </a:pPr>
            <a:endParaRPr lang="en-US" smtClean="0"/>
          </a:p>
        </p:txBody>
      </p:sp>
      <p:sp>
        <p:nvSpPr>
          <p:cNvPr id="439299" name="Rectangle 3"/>
          <p:cNvSpPr>
            <a:spLocks noGrp="1" noChangeArrowheads="1"/>
          </p:cNvSpPr>
          <p:nvPr>
            <p:ph type="body" idx="1"/>
          </p:nvPr>
        </p:nvSpPr>
        <p:spPr/>
        <p:txBody>
          <a:bodyPr/>
          <a:lstStyle/>
          <a:p>
            <a:pPr eaLnBrk="1" hangingPunct="1">
              <a:defRPr/>
            </a:pPr>
            <a:endParaRPr lang="en-US" smtClean="0"/>
          </a:p>
        </p:txBody>
      </p:sp>
      <p:pic>
        <p:nvPicPr>
          <p:cNvPr id="36868" name="Picture 5" descr="B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988425"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a:solidFill>
                  <a:srgbClr val="FFFFFF"/>
                </a:solidFill>
              </a:rPr>
              <a:t>Aim: Why was the late 1800's known as the "Gilded Age"?</a:t>
            </a:r>
          </a:p>
        </p:txBody>
      </p:sp>
    </p:spTree>
    <p:extLst>
      <p:ext uri="{BB962C8B-B14F-4D97-AF65-F5344CB8AC3E}">
        <p14:creationId xmlns:p14="http://schemas.microsoft.com/office/powerpoint/2010/main" val="3696860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pPr eaLnBrk="1" hangingPunct="1">
              <a:defRPr/>
            </a:pPr>
            <a:endParaRPr lang="en-US" smtClean="0"/>
          </a:p>
        </p:txBody>
      </p:sp>
      <p:sp>
        <p:nvSpPr>
          <p:cNvPr id="425987" name="Rectangle 3"/>
          <p:cNvSpPr>
            <a:spLocks noGrp="1" noChangeArrowheads="1"/>
          </p:cNvSpPr>
          <p:nvPr>
            <p:ph type="body" idx="1"/>
          </p:nvPr>
        </p:nvSpPr>
        <p:spPr/>
        <p:txBody>
          <a:bodyPr/>
          <a:lstStyle/>
          <a:p>
            <a:pPr eaLnBrk="1" hangingPunct="1">
              <a:defRPr/>
            </a:pPr>
            <a:endParaRPr lang="en-US" smtClean="0"/>
          </a:p>
        </p:txBody>
      </p:sp>
      <p:pic>
        <p:nvPicPr>
          <p:cNvPr id="37892" name="Picture 5" descr="nast-tamm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a:xfrm>
            <a:off x="152400" y="6248400"/>
            <a:ext cx="1676400" cy="457200"/>
          </a:xfrm>
        </p:spPr>
        <p:txBody>
          <a:bodyPr/>
          <a:lstStyle/>
          <a:p>
            <a:pPr>
              <a:defRPr/>
            </a:pPr>
            <a:r>
              <a:rPr lang="en-US" dirty="0">
                <a:solidFill>
                  <a:srgbClr val="FF0000"/>
                </a:solidFill>
              </a:rPr>
              <a:t>Aim: How is Nast’s cartoons reflective of the "Gilded Age"?</a:t>
            </a:r>
          </a:p>
        </p:txBody>
      </p:sp>
    </p:spTree>
    <p:extLst>
      <p:ext uri="{BB962C8B-B14F-4D97-AF65-F5344CB8AC3E}">
        <p14:creationId xmlns:p14="http://schemas.microsoft.com/office/powerpoint/2010/main" val="1028944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609600"/>
          </a:xfrm>
        </p:spPr>
        <p:txBody>
          <a:bodyPr/>
          <a:lstStyle/>
          <a:p>
            <a:pPr eaLnBrk="1" hangingPunct="1">
              <a:defRPr/>
            </a:pPr>
            <a:r>
              <a:rPr lang="en-US" dirty="0" smtClean="0"/>
              <a:t>Gilded Age Philosophies</a:t>
            </a:r>
          </a:p>
        </p:txBody>
      </p:sp>
      <p:sp>
        <p:nvSpPr>
          <p:cNvPr id="20483" name="Rectangle 3"/>
          <p:cNvSpPr>
            <a:spLocks noGrp="1" noChangeArrowheads="1"/>
          </p:cNvSpPr>
          <p:nvPr>
            <p:ph type="body" idx="1"/>
          </p:nvPr>
        </p:nvSpPr>
        <p:spPr>
          <a:xfrm>
            <a:off x="228600" y="609600"/>
            <a:ext cx="8839200" cy="6172200"/>
          </a:xfrm>
        </p:spPr>
        <p:txBody>
          <a:bodyPr/>
          <a:lstStyle/>
          <a:p>
            <a:pPr eaLnBrk="1" hangingPunct="1">
              <a:lnSpc>
                <a:spcPct val="80000"/>
              </a:lnSpc>
              <a:defRPr/>
            </a:pPr>
            <a:r>
              <a:rPr lang="en-US" dirty="0" smtClean="0"/>
              <a:t>Laissez-faire economics- </a:t>
            </a:r>
          </a:p>
          <a:p>
            <a:pPr lvl="1" eaLnBrk="1" hangingPunct="1">
              <a:lnSpc>
                <a:spcPct val="80000"/>
              </a:lnSpc>
              <a:defRPr/>
            </a:pPr>
            <a:r>
              <a:rPr lang="en-US" sz="1800" dirty="0" smtClean="0"/>
              <a:t> “HANDS OFF”- government does not get involved in business.  Interference by government would decrease productivity and weaken economic foundations</a:t>
            </a:r>
          </a:p>
          <a:p>
            <a:pPr eaLnBrk="1" hangingPunct="1">
              <a:lnSpc>
                <a:spcPct val="80000"/>
              </a:lnSpc>
              <a:defRPr/>
            </a:pPr>
            <a:r>
              <a:rPr lang="en-US" dirty="0" smtClean="0"/>
              <a:t>Social Darwinism-  </a:t>
            </a:r>
          </a:p>
          <a:p>
            <a:pPr lvl="1" eaLnBrk="1" hangingPunct="1">
              <a:lnSpc>
                <a:spcPct val="80000"/>
              </a:lnSpc>
              <a:defRPr/>
            </a:pPr>
            <a:r>
              <a:rPr lang="en-US" sz="1800" dirty="0" smtClean="0"/>
              <a:t>the strongest business will survive, the weak be damned, its natural.  The weak go bankrupt and the </a:t>
            </a:r>
            <a:r>
              <a:rPr lang="en-US" sz="1800" smtClean="0"/>
              <a:t>strong thrive and get bigger</a:t>
            </a:r>
            <a:endParaRPr lang="en-US" sz="1800" dirty="0" smtClean="0"/>
          </a:p>
          <a:p>
            <a:pPr eaLnBrk="1" hangingPunct="1">
              <a:lnSpc>
                <a:spcPct val="80000"/>
              </a:lnSpc>
              <a:defRPr/>
            </a:pPr>
            <a:r>
              <a:rPr lang="en-US" dirty="0" err="1" smtClean="0"/>
              <a:t>Algerism</a:t>
            </a:r>
            <a:r>
              <a:rPr lang="en-US" dirty="0" smtClean="0"/>
              <a:t>- based on Horatio Alger.  </a:t>
            </a:r>
          </a:p>
          <a:p>
            <a:pPr lvl="1" eaLnBrk="1" hangingPunct="1">
              <a:lnSpc>
                <a:spcPct val="80000"/>
              </a:lnSpc>
              <a:defRPr/>
            </a:pPr>
            <a:r>
              <a:rPr lang="en-US" sz="1800" dirty="0" smtClean="0"/>
              <a:t>An ambitious person will succeed if he works hard, is thrifty, has integrity, follows the rules and has a little bit of luck</a:t>
            </a:r>
          </a:p>
          <a:p>
            <a:pPr eaLnBrk="1" hangingPunct="1">
              <a:lnSpc>
                <a:spcPct val="80000"/>
              </a:lnSpc>
              <a:defRPr/>
            </a:pPr>
            <a:r>
              <a:rPr lang="en-US" dirty="0" smtClean="0"/>
              <a:t>Materialism- </a:t>
            </a:r>
          </a:p>
          <a:p>
            <a:pPr lvl="1" eaLnBrk="1" hangingPunct="1">
              <a:lnSpc>
                <a:spcPct val="80000"/>
              </a:lnSpc>
              <a:defRPr/>
            </a:pPr>
            <a:r>
              <a:rPr lang="en-US" sz="1800" dirty="0" smtClean="0"/>
              <a:t> the idea that acquiring goods or wealth is one of the most positive pursuits in life.  The desire to acquire wealth is a true “American” value </a:t>
            </a:r>
          </a:p>
          <a:p>
            <a:pPr eaLnBrk="1" hangingPunct="1">
              <a:lnSpc>
                <a:spcPct val="80000"/>
              </a:lnSpc>
              <a:defRPr/>
            </a:pPr>
            <a:r>
              <a:rPr lang="en-US" dirty="0" smtClean="0"/>
              <a:t>Gospel of Wealth</a:t>
            </a:r>
          </a:p>
          <a:p>
            <a:pPr lvl="1" eaLnBrk="1" hangingPunct="1">
              <a:lnSpc>
                <a:spcPct val="80000"/>
              </a:lnSpc>
              <a:defRPr/>
            </a:pPr>
            <a:r>
              <a:rPr lang="en-US" sz="1800" dirty="0" smtClean="0"/>
              <a:t>The belief that the wealthy have a responsibility to combine their economic power with Christian charity.  Acquire wealth during your business life, then do philanthropy during retirement. </a:t>
            </a:r>
          </a:p>
          <a:p>
            <a:pPr lvl="1" eaLnBrk="1" hangingPunct="1">
              <a:lnSpc>
                <a:spcPct val="80000"/>
              </a:lnSpc>
              <a:defRPr/>
            </a:pPr>
            <a:r>
              <a:rPr lang="en-US" sz="1800" dirty="0" smtClean="0"/>
              <a:t>According to this theory,, who is not responsible for caring for the poor???</a:t>
            </a:r>
          </a:p>
          <a:p>
            <a:pPr lvl="2" eaLnBrk="1" hangingPunct="1">
              <a:lnSpc>
                <a:spcPct val="80000"/>
              </a:lnSpc>
              <a:defRPr/>
            </a:pPr>
            <a:r>
              <a:rPr lang="en-US" sz="1400" dirty="0" smtClean="0"/>
              <a:t> The rich do the charity, NOT THE GOVERNMENT!!</a:t>
            </a:r>
          </a:p>
        </p:txBody>
      </p:sp>
      <p:sp>
        <p:nvSpPr>
          <p:cNvPr id="2" name="Footer Placeholder 1"/>
          <p:cNvSpPr>
            <a:spLocks noGrp="1"/>
          </p:cNvSpPr>
          <p:nvPr>
            <p:ph type="ftr" sz="quarter" idx="10"/>
          </p:nvPr>
        </p:nvSpPr>
        <p:spPr>
          <a:xfrm>
            <a:off x="5638800" y="6248400"/>
            <a:ext cx="3276600" cy="457200"/>
          </a:xfrm>
        </p:spPr>
        <p:txBody>
          <a:bodyPr/>
          <a:lstStyle/>
          <a:p>
            <a:pPr>
              <a:defRPr/>
            </a:pPr>
            <a:r>
              <a:rPr lang="en-US" dirty="0">
                <a:solidFill>
                  <a:srgbClr val="00B0F0"/>
                </a:solidFill>
              </a:rPr>
              <a:t>Aim: How did the captains of industry develop monopolies?</a:t>
            </a:r>
          </a:p>
        </p:txBody>
      </p:sp>
    </p:spTree>
    <p:extLst>
      <p:ext uri="{BB962C8B-B14F-4D97-AF65-F5344CB8AC3E}">
        <p14:creationId xmlns:p14="http://schemas.microsoft.com/office/powerpoint/2010/main" val="2157707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0483">
                                            <p:txEl>
                                              <p:pRg st="5" end="5"/>
                                            </p:txEl>
                                          </p:spTgt>
                                        </p:tgtEl>
                                        <p:attrNameLst>
                                          <p:attrName>style.visibility</p:attrName>
                                        </p:attrNameLst>
                                      </p:cBhvr>
                                      <p:to>
                                        <p:strVal val="visible"/>
                                      </p:to>
                                    </p:set>
                                    <p:anim calcmode="lin" valueType="num">
                                      <p:cBhvr additive="base">
                                        <p:cTn id="37"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0483">
                                            <p:txEl>
                                              <p:pRg st="6" end="6"/>
                                            </p:txEl>
                                          </p:spTgt>
                                        </p:tgtEl>
                                        <p:attrNameLst>
                                          <p:attrName>style.visibility</p:attrName>
                                        </p:attrNameLst>
                                      </p:cBhvr>
                                      <p:to>
                                        <p:strVal val="visible"/>
                                      </p:to>
                                    </p:set>
                                    <p:anim calcmode="lin" valueType="num">
                                      <p:cBhvr additive="base">
                                        <p:cTn id="43"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4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0483">
                                            <p:txEl>
                                              <p:pRg st="7" end="7"/>
                                            </p:txEl>
                                          </p:spTgt>
                                        </p:tgtEl>
                                        <p:attrNameLst>
                                          <p:attrName>style.visibility</p:attrName>
                                        </p:attrNameLst>
                                      </p:cBhvr>
                                      <p:to>
                                        <p:strVal val="visible"/>
                                      </p:to>
                                    </p:set>
                                    <p:anim calcmode="lin" valueType="num">
                                      <p:cBhvr additive="base">
                                        <p:cTn id="49" dur="5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48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0483">
                                            <p:txEl>
                                              <p:pRg st="8" end="8"/>
                                            </p:txEl>
                                          </p:spTgt>
                                        </p:tgtEl>
                                        <p:attrNameLst>
                                          <p:attrName>style.visibility</p:attrName>
                                        </p:attrNameLst>
                                      </p:cBhvr>
                                      <p:to>
                                        <p:strVal val="visible"/>
                                      </p:to>
                                    </p:set>
                                    <p:anim calcmode="lin" valueType="num">
                                      <p:cBhvr additive="base">
                                        <p:cTn id="55" dur="500" fill="hold"/>
                                        <p:tgtEl>
                                          <p:spTgt spid="2048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48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0483">
                                            <p:txEl>
                                              <p:pRg st="9" end="9"/>
                                            </p:txEl>
                                          </p:spTgt>
                                        </p:tgtEl>
                                        <p:attrNameLst>
                                          <p:attrName>style.visibility</p:attrName>
                                        </p:attrNameLst>
                                      </p:cBhvr>
                                      <p:to>
                                        <p:strVal val="visible"/>
                                      </p:to>
                                    </p:set>
                                    <p:anim calcmode="lin" valueType="num">
                                      <p:cBhvr additive="base">
                                        <p:cTn id="61" dur="500" fill="hold"/>
                                        <p:tgtEl>
                                          <p:spTgt spid="2048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048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20483">
                                            <p:txEl>
                                              <p:pRg st="10" end="10"/>
                                            </p:txEl>
                                          </p:spTgt>
                                        </p:tgtEl>
                                        <p:attrNameLst>
                                          <p:attrName>style.visibility</p:attrName>
                                        </p:attrNameLst>
                                      </p:cBhvr>
                                      <p:to>
                                        <p:strVal val="visible"/>
                                      </p:to>
                                    </p:set>
                                    <p:anim calcmode="lin" valueType="num">
                                      <p:cBhvr additive="base">
                                        <p:cTn id="67" dur="500" fill="hold"/>
                                        <p:tgtEl>
                                          <p:spTgt spid="2048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048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0483">
                                            <p:txEl>
                                              <p:pRg st="11" end="11"/>
                                            </p:txEl>
                                          </p:spTgt>
                                        </p:tgtEl>
                                        <p:attrNameLst>
                                          <p:attrName>style.visibility</p:attrName>
                                        </p:attrNameLst>
                                      </p:cBhvr>
                                      <p:to>
                                        <p:strVal val="visible"/>
                                      </p:to>
                                    </p:set>
                                    <p:anim calcmode="lin" valueType="num">
                                      <p:cBhvr additive="base">
                                        <p:cTn id="73" dur="500" fill="hold"/>
                                        <p:tgtEl>
                                          <p:spTgt spid="2048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048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pPr eaLnBrk="1" hangingPunct="1">
              <a:defRPr/>
            </a:pPr>
            <a:r>
              <a:rPr lang="en-US" smtClean="0"/>
              <a:t>US Grant as President</a:t>
            </a:r>
          </a:p>
        </p:txBody>
      </p:sp>
      <p:sp>
        <p:nvSpPr>
          <p:cNvPr id="413699" name="Rectangle 3"/>
          <p:cNvSpPr>
            <a:spLocks noGrp="1" noChangeArrowheads="1"/>
          </p:cNvSpPr>
          <p:nvPr>
            <p:ph type="body" idx="1"/>
          </p:nvPr>
        </p:nvSpPr>
        <p:spPr/>
        <p:txBody>
          <a:bodyPr/>
          <a:lstStyle/>
          <a:p>
            <a:pPr eaLnBrk="1" hangingPunct="1">
              <a:buFont typeface="Wingdings" pitchFamily="2" charset="2"/>
              <a:buNone/>
              <a:defRPr/>
            </a:pPr>
            <a:r>
              <a:rPr lang="en-US" sz="2800" smtClean="0"/>
              <a:t>Election of 1868</a:t>
            </a:r>
          </a:p>
          <a:p>
            <a:pPr lvl="2" eaLnBrk="1" hangingPunct="1">
              <a:defRPr/>
            </a:pPr>
            <a:r>
              <a:rPr lang="en-US" sz="2800" smtClean="0"/>
              <a:t>Grant (Rep.) vs. Horatio Seymour (Dem)</a:t>
            </a:r>
          </a:p>
          <a:p>
            <a:pPr lvl="2" eaLnBrk="1" hangingPunct="1">
              <a:defRPr/>
            </a:pPr>
            <a:r>
              <a:rPr lang="en-US" sz="2800" smtClean="0"/>
              <a:t>“wave the bloody shirt”- what does this mean?</a:t>
            </a:r>
          </a:p>
          <a:p>
            <a:pPr lvl="3" eaLnBrk="1" hangingPunct="1">
              <a:defRPr/>
            </a:pPr>
            <a:r>
              <a:rPr lang="en-US" sz="2800" smtClean="0"/>
              <a:t>Always good to be a war hero!!</a:t>
            </a:r>
          </a:p>
          <a:p>
            <a:pPr lvl="2" eaLnBrk="1" hangingPunct="1">
              <a:defRPr/>
            </a:pPr>
            <a:r>
              <a:rPr lang="en-US" sz="2800" smtClean="0"/>
              <a:t>Grant wins 214-80, but close pop. Vote</a:t>
            </a:r>
          </a:p>
          <a:p>
            <a:pPr lvl="2" eaLnBrk="1" hangingPunct="1">
              <a:defRPr/>
            </a:pPr>
            <a:r>
              <a:rPr lang="en-US" sz="2800" smtClean="0"/>
              <a:t>More whites voted for Seymour, and 3 states didn’t have their votes counted in the South</a:t>
            </a:r>
          </a:p>
        </p:txBody>
      </p:sp>
      <p:sp>
        <p:nvSpPr>
          <p:cNvPr id="2" name="Footer Placeholder 1"/>
          <p:cNvSpPr>
            <a:spLocks noGrp="1"/>
          </p:cNvSpPr>
          <p:nvPr>
            <p:ph type="ftr" sz="quarter" idx="10"/>
          </p:nvPr>
        </p:nvSpPr>
        <p:spPr/>
        <p:txBody>
          <a:bodyPr/>
          <a:lstStyle/>
          <a:p>
            <a:pPr>
              <a:defRPr/>
            </a:pPr>
            <a:r>
              <a:rPr lang="en-US">
                <a:solidFill>
                  <a:srgbClr val="FFFFFF"/>
                </a:solidFill>
              </a:rPr>
              <a:t>Aim: Why was the late 1800's known as the "Gilded Age"?</a:t>
            </a:r>
          </a:p>
        </p:txBody>
      </p:sp>
    </p:spTree>
    <p:extLst>
      <p:ext uri="{BB962C8B-B14F-4D97-AF65-F5344CB8AC3E}">
        <p14:creationId xmlns:p14="http://schemas.microsoft.com/office/powerpoint/2010/main" val="2742472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animEffect transition="in" filter="box(in)">
                                      <p:cBhvr>
                                        <p:cTn id="7" dur="500"/>
                                        <p:tgtEl>
                                          <p:spTgt spid="413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13699">
                                            <p:txEl>
                                              <p:pRg st="1" end="1"/>
                                            </p:txEl>
                                          </p:spTgt>
                                        </p:tgtEl>
                                        <p:attrNameLst>
                                          <p:attrName>style.visibility</p:attrName>
                                        </p:attrNameLst>
                                      </p:cBhvr>
                                      <p:to>
                                        <p:strVal val="visible"/>
                                      </p:to>
                                    </p:set>
                                    <p:animEffect transition="in" filter="box(in)">
                                      <p:cBhvr>
                                        <p:cTn id="12" dur="500"/>
                                        <p:tgtEl>
                                          <p:spTgt spid="413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13699">
                                            <p:txEl>
                                              <p:pRg st="2" end="2"/>
                                            </p:txEl>
                                          </p:spTgt>
                                        </p:tgtEl>
                                        <p:attrNameLst>
                                          <p:attrName>style.visibility</p:attrName>
                                        </p:attrNameLst>
                                      </p:cBhvr>
                                      <p:to>
                                        <p:strVal val="visible"/>
                                      </p:to>
                                    </p:set>
                                    <p:animEffect transition="in" filter="box(in)">
                                      <p:cBhvr>
                                        <p:cTn id="17" dur="500"/>
                                        <p:tgtEl>
                                          <p:spTgt spid="413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13699">
                                            <p:txEl>
                                              <p:pRg st="3" end="3"/>
                                            </p:txEl>
                                          </p:spTgt>
                                        </p:tgtEl>
                                        <p:attrNameLst>
                                          <p:attrName>style.visibility</p:attrName>
                                        </p:attrNameLst>
                                      </p:cBhvr>
                                      <p:to>
                                        <p:strVal val="visible"/>
                                      </p:to>
                                    </p:set>
                                    <p:animEffect transition="in" filter="box(in)">
                                      <p:cBhvr>
                                        <p:cTn id="22" dur="500"/>
                                        <p:tgtEl>
                                          <p:spTgt spid="413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13699">
                                            <p:txEl>
                                              <p:pRg st="4" end="4"/>
                                            </p:txEl>
                                          </p:spTgt>
                                        </p:tgtEl>
                                        <p:attrNameLst>
                                          <p:attrName>style.visibility</p:attrName>
                                        </p:attrNameLst>
                                      </p:cBhvr>
                                      <p:to>
                                        <p:strVal val="visible"/>
                                      </p:to>
                                    </p:set>
                                    <p:animEffect transition="in" filter="box(in)">
                                      <p:cBhvr>
                                        <p:cTn id="27" dur="500"/>
                                        <p:tgtEl>
                                          <p:spTgt spid="4136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13699">
                                            <p:txEl>
                                              <p:pRg st="5" end="5"/>
                                            </p:txEl>
                                          </p:spTgt>
                                        </p:tgtEl>
                                        <p:attrNameLst>
                                          <p:attrName>style.visibility</p:attrName>
                                        </p:attrNameLst>
                                      </p:cBhvr>
                                      <p:to>
                                        <p:strVal val="visible"/>
                                      </p:to>
                                    </p:set>
                                    <p:animEffect transition="in" filter="box(in)">
                                      <p:cBhvr>
                                        <p:cTn id="32" dur="500"/>
                                        <p:tgtEl>
                                          <p:spTgt spid="413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457200" y="0"/>
            <a:ext cx="8229600" cy="533400"/>
          </a:xfrm>
        </p:spPr>
        <p:txBody>
          <a:bodyPr/>
          <a:lstStyle/>
          <a:p>
            <a:pPr eaLnBrk="1" hangingPunct="1">
              <a:defRPr/>
            </a:pPr>
            <a:r>
              <a:rPr lang="en-US" dirty="0" smtClean="0"/>
              <a:t>Grant Scandals</a:t>
            </a:r>
          </a:p>
        </p:txBody>
      </p:sp>
      <p:sp>
        <p:nvSpPr>
          <p:cNvPr id="417795" name="Rectangle 3"/>
          <p:cNvSpPr>
            <a:spLocks noGrp="1" noChangeArrowheads="1"/>
          </p:cNvSpPr>
          <p:nvPr>
            <p:ph type="body" idx="1"/>
          </p:nvPr>
        </p:nvSpPr>
        <p:spPr>
          <a:xfrm>
            <a:off x="152400" y="609600"/>
            <a:ext cx="8839200" cy="6248400"/>
          </a:xfrm>
        </p:spPr>
        <p:txBody>
          <a:bodyPr/>
          <a:lstStyle/>
          <a:p>
            <a:pPr eaLnBrk="1" hangingPunct="1">
              <a:lnSpc>
                <a:spcPct val="80000"/>
              </a:lnSpc>
              <a:defRPr/>
            </a:pPr>
            <a:r>
              <a:rPr lang="en-US" sz="2400" dirty="0" smtClean="0"/>
              <a:t>“Era of Good </a:t>
            </a:r>
            <a:r>
              <a:rPr lang="en-US" sz="2400" dirty="0" err="1" smtClean="0"/>
              <a:t>Stealings</a:t>
            </a:r>
            <a:r>
              <a:rPr lang="en-US" sz="2400" dirty="0" smtClean="0"/>
              <a:t>”</a:t>
            </a:r>
          </a:p>
          <a:p>
            <a:pPr eaLnBrk="1" hangingPunct="1">
              <a:lnSpc>
                <a:spcPct val="80000"/>
              </a:lnSpc>
              <a:defRPr/>
            </a:pPr>
            <a:r>
              <a:rPr lang="en-US" sz="2400" dirty="0" smtClean="0"/>
              <a:t>“Black Friday” (1869)</a:t>
            </a:r>
          </a:p>
          <a:p>
            <a:pPr lvl="1" eaLnBrk="1" hangingPunct="1">
              <a:lnSpc>
                <a:spcPct val="80000"/>
              </a:lnSpc>
              <a:defRPr/>
            </a:pPr>
            <a:r>
              <a:rPr lang="en-US" sz="1800" dirty="0" smtClean="0"/>
              <a:t>Jay Gould tries to corner gold market</a:t>
            </a:r>
          </a:p>
          <a:p>
            <a:pPr lvl="1" eaLnBrk="1" hangingPunct="1">
              <a:lnSpc>
                <a:spcPct val="80000"/>
              </a:lnSpc>
              <a:defRPr/>
            </a:pPr>
            <a:r>
              <a:rPr lang="en-US" sz="1800" dirty="0" smtClean="0"/>
              <a:t>Bribes Grant’s brother in law</a:t>
            </a:r>
          </a:p>
          <a:p>
            <a:pPr eaLnBrk="1" hangingPunct="1">
              <a:lnSpc>
                <a:spcPct val="80000"/>
              </a:lnSpc>
              <a:defRPr/>
            </a:pPr>
            <a:r>
              <a:rPr lang="en-US" sz="2400" dirty="0" smtClean="0"/>
              <a:t>Credit </a:t>
            </a:r>
            <a:r>
              <a:rPr lang="en-US" sz="2400" dirty="0" err="1" smtClean="0"/>
              <a:t>Mobilier</a:t>
            </a:r>
            <a:endParaRPr lang="en-US" sz="2400" dirty="0" smtClean="0"/>
          </a:p>
          <a:p>
            <a:pPr lvl="1" eaLnBrk="1" hangingPunct="1">
              <a:lnSpc>
                <a:spcPct val="80000"/>
              </a:lnSpc>
              <a:defRPr/>
            </a:pPr>
            <a:r>
              <a:rPr lang="en-US" sz="1800" dirty="0" smtClean="0"/>
              <a:t>Railroad construction scandal </a:t>
            </a:r>
          </a:p>
          <a:p>
            <a:pPr lvl="1" eaLnBrk="1" hangingPunct="1">
              <a:lnSpc>
                <a:spcPct val="80000"/>
              </a:lnSpc>
              <a:defRPr/>
            </a:pPr>
            <a:r>
              <a:rPr lang="en-US" sz="1800" dirty="0" smtClean="0"/>
              <a:t>RR owners hired themselves as construction firm, and with government contracts, gave themselves high salaries, resold their stocks for profit, then paid off 30 Congressmen and Grant’s VP Schuyler Colfax, to cover up the scandal</a:t>
            </a:r>
          </a:p>
          <a:p>
            <a:pPr eaLnBrk="1" hangingPunct="1">
              <a:lnSpc>
                <a:spcPct val="80000"/>
              </a:lnSpc>
              <a:defRPr/>
            </a:pPr>
            <a:r>
              <a:rPr lang="en-US" sz="2400" dirty="0" smtClean="0"/>
              <a:t>Whiskey Ring</a:t>
            </a:r>
          </a:p>
          <a:p>
            <a:pPr lvl="1" eaLnBrk="1" hangingPunct="1">
              <a:lnSpc>
                <a:spcPct val="80000"/>
              </a:lnSpc>
              <a:defRPr/>
            </a:pPr>
            <a:r>
              <a:rPr lang="en-US" sz="1800" dirty="0" smtClean="0"/>
              <a:t>Whiskey distillers paid off tax collectors to prevent paying taxes</a:t>
            </a:r>
          </a:p>
          <a:p>
            <a:pPr eaLnBrk="1" hangingPunct="1">
              <a:lnSpc>
                <a:spcPct val="80000"/>
              </a:lnSpc>
              <a:defRPr/>
            </a:pPr>
            <a:r>
              <a:rPr lang="en-US" sz="2400" dirty="0" smtClean="0"/>
              <a:t>Belknap</a:t>
            </a:r>
          </a:p>
          <a:p>
            <a:pPr lvl="1" eaLnBrk="1" hangingPunct="1">
              <a:lnSpc>
                <a:spcPct val="80000"/>
              </a:lnSpc>
              <a:defRPr/>
            </a:pPr>
            <a:r>
              <a:rPr lang="en-US" sz="1800" dirty="0" smtClean="0"/>
              <a:t>Sec. of War took bribes from suppliers to Indian Reservations.  Also his wife got a </a:t>
            </a:r>
            <a:r>
              <a:rPr lang="en-US" sz="1800" dirty="0" err="1" smtClean="0"/>
              <a:t>govt</a:t>
            </a:r>
            <a:r>
              <a:rPr lang="en-US" sz="1800" dirty="0" smtClean="0"/>
              <a:t> post $6000 a year… she died and he still got $$ for couple years afterwards</a:t>
            </a:r>
          </a:p>
          <a:p>
            <a:pPr eaLnBrk="1" hangingPunct="1">
              <a:lnSpc>
                <a:spcPct val="80000"/>
              </a:lnSpc>
              <a:defRPr/>
            </a:pPr>
            <a:r>
              <a:rPr lang="en-US" sz="2400" dirty="0" smtClean="0"/>
              <a:t>“Salary Grab”</a:t>
            </a:r>
          </a:p>
          <a:p>
            <a:pPr lvl="1" eaLnBrk="1" hangingPunct="1">
              <a:lnSpc>
                <a:spcPct val="80000"/>
              </a:lnSpc>
              <a:defRPr/>
            </a:pPr>
            <a:r>
              <a:rPr lang="en-US" sz="1800" dirty="0" smtClean="0"/>
              <a:t>Congress gives itself a 50% pay raise, and added 2 years of back pay!!</a:t>
            </a:r>
          </a:p>
          <a:p>
            <a:pPr lvl="1" eaLnBrk="1" hangingPunct="1">
              <a:lnSpc>
                <a:spcPct val="80000"/>
              </a:lnSpc>
              <a:defRPr/>
            </a:pPr>
            <a:r>
              <a:rPr lang="en-US" sz="1800" dirty="0" smtClean="0"/>
              <a:t>Why doesn’t Grant do anything about it??? Veto it????</a:t>
            </a:r>
          </a:p>
          <a:p>
            <a:pPr lvl="1" eaLnBrk="1" hangingPunct="1">
              <a:lnSpc>
                <a:spcPct val="80000"/>
              </a:lnSpc>
              <a:defRPr/>
            </a:pPr>
            <a:r>
              <a:rPr lang="en-US" sz="1800" dirty="0" smtClean="0"/>
              <a:t>He gets 100% pay raise!!</a:t>
            </a:r>
          </a:p>
          <a:p>
            <a:pPr lvl="1" eaLnBrk="1" hangingPunct="1">
              <a:lnSpc>
                <a:spcPct val="80000"/>
              </a:lnSpc>
              <a:defRPr/>
            </a:pPr>
            <a:r>
              <a:rPr lang="en-US" sz="1800" dirty="0" smtClean="0"/>
              <a:t>Government efficiency at its best!!!! 27</a:t>
            </a:r>
            <a:r>
              <a:rPr lang="en-US" sz="1800" baseline="30000" dirty="0" smtClean="0"/>
              <a:t>th</a:t>
            </a:r>
            <a:r>
              <a:rPr lang="en-US" sz="1800" dirty="0" smtClean="0"/>
              <a:t> Amendment fixes the problem!!! In 1992</a:t>
            </a:r>
          </a:p>
          <a:p>
            <a:pPr lvl="2" eaLnBrk="1" hangingPunct="1">
              <a:lnSpc>
                <a:spcPct val="80000"/>
              </a:lnSpc>
              <a:defRPr/>
            </a:pPr>
            <a:endParaRPr lang="en-US" sz="1600" dirty="0" smtClean="0"/>
          </a:p>
        </p:txBody>
      </p:sp>
      <p:sp>
        <p:nvSpPr>
          <p:cNvPr id="2" name="Footer Placeholder 1"/>
          <p:cNvSpPr>
            <a:spLocks noGrp="1"/>
          </p:cNvSpPr>
          <p:nvPr>
            <p:ph type="ftr" sz="quarter" idx="10"/>
          </p:nvPr>
        </p:nvSpPr>
        <p:spPr>
          <a:xfrm>
            <a:off x="6019800" y="609600"/>
            <a:ext cx="2895600" cy="609600"/>
          </a:xfrm>
        </p:spPr>
        <p:txBody>
          <a:bodyPr/>
          <a:lstStyle/>
          <a:p>
            <a:pPr>
              <a:defRPr/>
            </a:pPr>
            <a:r>
              <a:rPr lang="en-US" sz="1600" dirty="0">
                <a:solidFill>
                  <a:schemeClr val="tx2">
                    <a:lumMod val="75000"/>
                  </a:schemeClr>
                </a:solidFill>
              </a:rPr>
              <a:t>Aim: Why was the late 1800's known as the "Gilded Age"?</a:t>
            </a:r>
          </a:p>
        </p:txBody>
      </p:sp>
    </p:spTree>
    <p:extLst>
      <p:ext uri="{BB962C8B-B14F-4D97-AF65-F5344CB8AC3E}">
        <p14:creationId xmlns:p14="http://schemas.microsoft.com/office/powerpoint/2010/main" val="3610894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Effect transition="in" filter="checkerboard(across)">
                                      <p:cBhvr>
                                        <p:cTn id="7" dur="500"/>
                                        <p:tgtEl>
                                          <p:spTgt spid="417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17795">
                                            <p:txEl>
                                              <p:pRg st="1" end="1"/>
                                            </p:txEl>
                                          </p:spTgt>
                                        </p:tgtEl>
                                        <p:attrNameLst>
                                          <p:attrName>style.visibility</p:attrName>
                                        </p:attrNameLst>
                                      </p:cBhvr>
                                      <p:to>
                                        <p:strVal val="visible"/>
                                      </p:to>
                                    </p:set>
                                    <p:animEffect transition="in" filter="checkerboard(across)">
                                      <p:cBhvr>
                                        <p:cTn id="12" dur="500"/>
                                        <p:tgtEl>
                                          <p:spTgt spid="417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17795">
                                            <p:txEl>
                                              <p:pRg st="2" end="2"/>
                                            </p:txEl>
                                          </p:spTgt>
                                        </p:tgtEl>
                                        <p:attrNameLst>
                                          <p:attrName>style.visibility</p:attrName>
                                        </p:attrNameLst>
                                      </p:cBhvr>
                                      <p:to>
                                        <p:strVal val="visible"/>
                                      </p:to>
                                    </p:set>
                                    <p:animEffect transition="in" filter="checkerboard(across)">
                                      <p:cBhvr>
                                        <p:cTn id="17" dur="500"/>
                                        <p:tgtEl>
                                          <p:spTgt spid="417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17795">
                                            <p:txEl>
                                              <p:pRg st="3" end="3"/>
                                            </p:txEl>
                                          </p:spTgt>
                                        </p:tgtEl>
                                        <p:attrNameLst>
                                          <p:attrName>style.visibility</p:attrName>
                                        </p:attrNameLst>
                                      </p:cBhvr>
                                      <p:to>
                                        <p:strVal val="visible"/>
                                      </p:to>
                                    </p:set>
                                    <p:animEffect transition="in" filter="checkerboard(across)">
                                      <p:cBhvr>
                                        <p:cTn id="22" dur="500"/>
                                        <p:tgtEl>
                                          <p:spTgt spid="4177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417795">
                                            <p:txEl>
                                              <p:pRg st="4" end="4"/>
                                            </p:txEl>
                                          </p:spTgt>
                                        </p:tgtEl>
                                        <p:attrNameLst>
                                          <p:attrName>style.visibility</p:attrName>
                                        </p:attrNameLst>
                                      </p:cBhvr>
                                      <p:to>
                                        <p:strVal val="visible"/>
                                      </p:to>
                                    </p:set>
                                    <p:animEffect transition="in" filter="checkerboard(across)">
                                      <p:cBhvr>
                                        <p:cTn id="27" dur="500"/>
                                        <p:tgtEl>
                                          <p:spTgt spid="4177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417795">
                                            <p:txEl>
                                              <p:pRg st="5" end="5"/>
                                            </p:txEl>
                                          </p:spTgt>
                                        </p:tgtEl>
                                        <p:attrNameLst>
                                          <p:attrName>style.visibility</p:attrName>
                                        </p:attrNameLst>
                                      </p:cBhvr>
                                      <p:to>
                                        <p:strVal val="visible"/>
                                      </p:to>
                                    </p:set>
                                    <p:animEffect transition="in" filter="checkerboard(across)">
                                      <p:cBhvr>
                                        <p:cTn id="32" dur="500"/>
                                        <p:tgtEl>
                                          <p:spTgt spid="4177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417795">
                                            <p:txEl>
                                              <p:pRg st="6" end="6"/>
                                            </p:txEl>
                                          </p:spTgt>
                                        </p:tgtEl>
                                        <p:attrNameLst>
                                          <p:attrName>style.visibility</p:attrName>
                                        </p:attrNameLst>
                                      </p:cBhvr>
                                      <p:to>
                                        <p:strVal val="visible"/>
                                      </p:to>
                                    </p:set>
                                    <p:animEffect transition="in" filter="checkerboard(across)">
                                      <p:cBhvr>
                                        <p:cTn id="37" dur="500"/>
                                        <p:tgtEl>
                                          <p:spTgt spid="4177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417795">
                                            <p:txEl>
                                              <p:pRg st="7" end="7"/>
                                            </p:txEl>
                                          </p:spTgt>
                                        </p:tgtEl>
                                        <p:attrNameLst>
                                          <p:attrName>style.visibility</p:attrName>
                                        </p:attrNameLst>
                                      </p:cBhvr>
                                      <p:to>
                                        <p:strVal val="visible"/>
                                      </p:to>
                                    </p:set>
                                    <p:animEffect transition="in" filter="checkerboard(across)">
                                      <p:cBhvr>
                                        <p:cTn id="42" dur="500"/>
                                        <p:tgtEl>
                                          <p:spTgt spid="41779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417795">
                                            <p:txEl>
                                              <p:pRg st="8" end="8"/>
                                            </p:txEl>
                                          </p:spTgt>
                                        </p:tgtEl>
                                        <p:attrNameLst>
                                          <p:attrName>style.visibility</p:attrName>
                                        </p:attrNameLst>
                                      </p:cBhvr>
                                      <p:to>
                                        <p:strVal val="visible"/>
                                      </p:to>
                                    </p:set>
                                    <p:animEffect transition="in" filter="checkerboard(across)">
                                      <p:cBhvr>
                                        <p:cTn id="47" dur="500"/>
                                        <p:tgtEl>
                                          <p:spTgt spid="41779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417795">
                                            <p:txEl>
                                              <p:pRg st="9" end="9"/>
                                            </p:txEl>
                                          </p:spTgt>
                                        </p:tgtEl>
                                        <p:attrNameLst>
                                          <p:attrName>style.visibility</p:attrName>
                                        </p:attrNameLst>
                                      </p:cBhvr>
                                      <p:to>
                                        <p:strVal val="visible"/>
                                      </p:to>
                                    </p:set>
                                    <p:animEffect transition="in" filter="checkerboard(across)">
                                      <p:cBhvr>
                                        <p:cTn id="52" dur="500"/>
                                        <p:tgtEl>
                                          <p:spTgt spid="417795">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417795">
                                            <p:txEl>
                                              <p:pRg st="10" end="10"/>
                                            </p:txEl>
                                          </p:spTgt>
                                        </p:tgtEl>
                                        <p:attrNameLst>
                                          <p:attrName>style.visibility</p:attrName>
                                        </p:attrNameLst>
                                      </p:cBhvr>
                                      <p:to>
                                        <p:strVal val="visible"/>
                                      </p:to>
                                    </p:set>
                                    <p:animEffect transition="in" filter="checkerboard(across)">
                                      <p:cBhvr>
                                        <p:cTn id="57" dur="500"/>
                                        <p:tgtEl>
                                          <p:spTgt spid="417795">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417795">
                                            <p:txEl>
                                              <p:pRg st="11" end="11"/>
                                            </p:txEl>
                                          </p:spTgt>
                                        </p:tgtEl>
                                        <p:attrNameLst>
                                          <p:attrName>style.visibility</p:attrName>
                                        </p:attrNameLst>
                                      </p:cBhvr>
                                      <p:to>
                                        <p:strVal val="visible"/>
                                      </p:to>
                                    </p:set>
                                    <p:animEffect transition="in" filter="checkerboard(across)">
                                      <p:cBhvr>
                                        <p:cTn id="62" dur="500"/>
                                        <p:tgtEl>
                                          <p:spTgt spid="417795">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nodeType="clickEffect">
                                  <p:stCondLst>
                                    <p:cond delay="0"/>
                                  </p:stCondLst>
                                  <p:childTnLst>
                                    <p:set>
                                      <p:cBhvr>
                                        <p:cTn id="66" dur="1" fill="hold">
                                          <p:stCondLst>
                                            <p:cond delay="0"/>
                                          </p:stCondLst>
                                        </p:cTn>
                                        <p:tgtEl>
                                          <p:spTgt spid="417795">
                                            <p:txEl>
                                              <p:pRg st="12" end="12"/>
                                            </p:txEl>
                                          </p:spTgt>
                                        </p:tgtEl>
                                        <p:attrNameLst>
                                          <p:attrName>style.visibility</p:attrName>
                                        </p:attrNameLst>
                                      </p:cBhvr>
                                      <p:to>
                                        <p:strVal val="visible"/>
                                      </p:to>
                                    </p:set>
                                    <p:animEffect transition="in" filter="checkerboard(across)">
                                      <p:cBhvr>
                                        <p:cTn id="67" dur="500"/>
                                        <p:tgtEl>
                                          <p:spTgt spid="417795">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nodeType="clickEffect">
                                  <p:stCondLst>
                                    <p:cond delay="0"/>
                                  </p:stCondLst>
                                  <p:childTnLst>
                                    <p:set>
                                      <p:cBhvr>
                                        <p:cTn id="71" dur="1" fill="hold">
                                          <p:stCondLst>
                                            <p:cond delay="0"/>
                                          </p:stCondLst>
                                        </p:cTn>
                                        <p:tgtEl>
                                          <p:spTgt spid="417795">
                                            <p:txEl>
                                              <p:pRg st="13" end="13"/>
                                            </p:txEl>
                                          </p:spTgt>
                                        </p:tgtEl>
                                        <p:attrNameLst>
                                          <p:attrName>style.visibility</p:attrName>
                                        </p:attrNameLst>
                                      </p:cBhvr>
                                      <p:to>
                                        <p:strVal val="visible"/>
                                      </p:to>
                                    </p:set>
                                    <p:animEffect transition="in" filter="checkerboard(across)">
                                      <p:cBhvr>
                                        <p:cTn id="72" dur="500"/>
                                        <p:tgtEl>
                                          <p:spTgt spid="417795">
                                            <p:txEl>
                                              <p:pRg st="13" end="1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nodeType="clickEffect">
                                  <p:stCondLst>
                                    <p:cond delay="0"/>
                                  </p:stCondLst>
                                  <p:childTnLst>
                                    <p:set>
                                      <p:cBhvr>
                                        <p:cTn id="76" dur="1" fill="hold">
                                          <p:stCondLst>
                                            <p:cond delay="0"/>
                                          </p:stCondLst>
                                        </p:cTn>
                                        <p:tgtEl>
                                          <p:spTgt spid="417795">
                                            <p:txEl>
                                              <p:pRg st="14" end="14"/>
                                            </p:txEl>
                                          </p:spTgt>
                                        </p:tgtEl>
                                        <p:attrNameLst>
                                          <p:attrName>style.visibility</p:attrName>
                                        </p:attrNameLst>
                                      </p:cBhvr>
                                      <p:to>
                                        <p:strVal val="visible"/>
                                      </p:to>
                                    </p:set>
                                    <p:animEffect transition="in" filter="checkerboard(across)">
                                      <p:cBhvr>
                                        <p:cTn id="77" dur="500"/>
                                        <p:tgtEl>
                                          <p:spTgt spid="417795">
                                            <p:txEl>
                                              <p:pRg st="14" end="14"/>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ntr" presetSubtype="10" fill="hold" nodeType="clickEffect">
                                  <p:stCondLst>
                                    <p:cond delay="0"/>
                                  </p:stCondLst>
                                  <p:childTnLst>
                                    <p:set>
                                      <p:cBhvr>
                                        <p:cTn id="81" dur="1" fill="hold">
                                          <p:stCondLst>
                                            <p:cond delay="0"/>
                                          </p:stCondLst>
                                        </p:cTn>
                                        <p:tgtEl>
                                          <p:spTgt spid="417795">
                                            <p:txEl>
                                              <p:pRg st="15" end="15"/>
                                            </p:txEl>
                                          </p:spTgt>
                                        </p:tgtEl>
                                        <p:attrNameLst>
                                          <p:attrName>style.visibility</p:attrName>
                                        </p:attrNameLst>
                                      </p:cBhvr>
                                      <p:to>
                                        <p:strVal val="visible"/>
                                      </p:to>
                                    </p:set>
                                    <p:animEffect transition="in" filter="checkerboard(across)">
                                      <p:cBhvr>
                                        <p:cTn id="82" dur="500"/>
                                        <p:tgtEl>
                                          <p:spTgt spid="41779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457200" y="76200"/>
            <a:ext cx="8229600" cy="762000"/>
          </a:xfrm>
        </p:spPr>
        <p:txBody>
          <a:bodyPr/>
          <a:lstStyle/>
          <a:p>
            <a:pPr eaLnBrk="1" hangingPunct="1">
              <a:defRPr/>
            </a:pPr>
            <a:r>
              <a:rPr lang="en-US" dirty="0" smtClean="0"/>
              <a:t>Election of 1872</a:t>
            </a:r>
          </a:p>
        </p:txBody>
      </p:sp>
      <p:sp>
        <p:nvSpPr>
          <p:cNvPr id="442371" name="Rectangle 3"/>
          <p:cNvSpPr>
            <a:spLocks noGrp="1" noChangeArrowheads="1"/>
          </p:cNvSpPr>
          <p:nvPr>
            <p:ph type="body" idx="1"/>
          </p:nvPr>
        </p:nvSpPr>
        <p:spPr>
          <a:xfrm>
            <a:off x="304800" y="838200"/>
            <a:ext cx="8686800" cy="5791200"/>
          </a:xfrm>
        </p:spPr>
        <p:txBody>
          <a:bodyPr/>
          <a:lstStyle/>
          <a:p>
            <a:pPr eaLnBrk="1" hangingPunct="1">
              <a:lnSpc>
                <a:spcPct val="80000"/>
              </a:lnSpc>
              <a:defRPr/>
            </a:pPr>
            <a:r>
              <a:rPr lang="en-US" sz="2000" dirty="0" smtClean="0"/>
              <a:t>“</a:t>
            </a:r>
            <a:r>
              <a:rPr lang="en-US" sz="2000" dirty="0" err="1" smtClean="0"/>
              <a:t>Grantism</a:t>
            </a:r>
            <a:r>
              <a:rPr lang="en-US" sz="2000" dirty="0" smtClean="0"/>
              <a:t>” annoyed a faction of the Republican party</a:t>
            </a:r>
          </a:p>
          <a:p>
            <a:pPr eaLnBrk="1" hangingPunct="1">
              <a:lnSpc>
                <a:spcPct val="80000"/>
              </a:lnSpc>
              <a:defRPr/>
            </a:pPr>
            <a:r>
              <a:rPr lang="en-US" sz="2000" dirty="0" smtClean="0"/>
              <a:t>They split to form the Liberal Republican Party</a:t>
            </a:r>
          </a:p>
          <a:p>
            <a:pPr lvl="1" eaLnBrk="1" hangingPunct="1">
              <a:lnSpc>
                <a:spcPct val="80000"/>
              </a:lnSpc>
              <a:defRPr/>
            </a:pPr>
            <a:r>
              <a:rPr lang="en-US" sz="2000" dirty="0" smtClean="0"/>
              <a:t>Choose Horace Greeley as their candidate</a:t>
            </a:r>
          </a:p>
          <a:p>
            <a:pPr lvl="2" eaLnBrk="1" hangingPunct="1">
              <a:lnSpc>
                <a:spcPct val="80000"/>
              </a:lnSpc>
              <a:defRPr/>
            </a:pPr>
            <a:r>
              <a:rPr lang="en-US" sz="2000" dirty="0" smtClean="0"/>
              <a:t>Greeley was editor of NY Tribune newspaper</a:t>
            </a:r>
          </a:p>
          <a:p>
            <a:pPr lvl="2" eaLnBrk="1" hangingPunct="1">
              <a:lnSpc>
                <a:spcPct val="80000"/>
              </a:lnSpc>
              <a:defRPr/>
            </a:pPr>
            <a:r>
              <a:rPr lang="en-US" sz="2000" dirty="0" smtClean="0"/>
              <a:t>“Go West Young Man”</a:t>
            </a:r>
          </a:p>
          <a:p>
            <a:pPr lvl="2" eaLnBrk="1" hangingPunct="1">
              <a:lnSpc>
                <a:spcPct val="80000"/>
              </a:lnSpc>
              <a:defRPr/>
            </a:pPr>
            <a:r>
              <a:rPr lang="en-US" sz="2000" dirty="0" smtClean="0"/>
              <a:t>Considered unstable, but brilliant</a:t>
            </a:r>
          </a:p>
          <a:p>
            <a:pPr lvl="1" eaLnBrk="1" hangingPunct="1">
              <a:lnSpc>
                <a:spcPct val="80000"/>
              </a:lnSpc>
              <a:defRPr/>
            </a:pPr>
            <a:r>
              <a:rPr lang="en-US" sz="2000" dirty="0" smtClean="0"/>
              <a:t>(Amazingly, Democratic party also made him their candidate, he had bashed the party for years!!)</a:t>
            </a:r>
          </a:p>
          <a:p>
            <a:pPr eaLnBrk="1" hangingPunct="1">
              <a:lnSpc>
                <a:spcPct val="80000"/>
              </a:lnSpc>
              <a:defRPr/>
            </a:pPr>
            <a:r>
              <a:rPr lang="en-US" sz="2000" dirty="0" smtClean="0"/>
              <a:t>Grant wins easily, despite his scandals</a:t>
            </a:r>
          </a:p>
          <a:p>
            <a:pPr eaLnBrk="1" hangingPunct="1">
              <a:lnSpc>
                <a:spcPct val="80000"/>
              </a:lnSpc>
              <a:defRPr/>
            </a:pPr>
            <a:r>
              <a:rPr lang="en-US" sz="2000" dirty="0" smtClean="0"/>
              <a:t>Greeley decline- Nov. 1872!!!</a:t>
            </a:r>
          </a:p>
          <a:p>
            <a:pPr lvl="1" eaLnBrk="1" hangingPunct="1">
              <a:lnSpc>
                <a:spcPct val="80000"/>
              </a:lnSpc>
              <a:defRPr/>
            </a:pPr>
            <a:r>
              <a:rPr lang="en-US" sz="2000" dirty="0" smtClean="0"/>
              <a:t>Loses election</a:t>
            </a:r>
          </a:p>
          <a:p>
            <a:pPr lvl="1" eaLnBrk="1" hangingPunct="1">
              <a:lnSpc>
                <a:spcPct val="80000"/>
              </a:lnSpc>
              <a:defRPr/>
            </a:pPr>
            <a:r>
              <a:rPr lang="en-US" sz="2000" dirty="0" smtClean="0"/>
              <a:t>Lost all his $$ by a scam precious jewel ring</a:t>
            </a:r>
          </a:p>
          <a:p>
            <a:pPr lvl="1" eaLnBrk="1" hangingPunct="1">
              <a:lnSpc>
                <a:spcPct val="80000"/>
              </a:lnSpc>
              <a:defRPr/>
            </a:pPr>
            <a:r>
              <a:rPr lang="en-US" sz="2000" dirty="0" smtClean="0"/>
              <a:t>Lost his paper to his rival NY Herald</a:t>
            </a:r>
          </a:p>
          <a:p>
            <a:pPr lvl="1" eaLnBrk="1" hangingPunct="1">
              <a:lnSpc>
                <a:spcPct val="80000"/>
              </a:lnSpc>
              <a:defRPr/>
            </a:pPr>
            <a:r>
              <a:rPr lang="en-US" sz="2000" dirty="0" smtClean="0"/>
              <a:t>Wife dies</a:t>
            </a:r>
          </a:p>
          <a:p>
            <a:pPr lvl="1" eaLnBrk="1" hangingPunct="1">
              <a:lnSpc>
                <a:spcPct val="80000"/>
              </a:lnSpc>
              <a:defRPr/>
            </a:pPr>
            <a:r>
              <a:rPr lang="en-US" sz="2000" dirty="0" smtClean="0"/>
              <a:t>He goes insane</a:t>
            </a:r>
          </a:p>
          <a:p>
            <a:pPr lvl="1" eaLnBrk="1" hangingPunct="1">
              <a:lnSpc>
                <a:spcPct val="80000"/>
              </a:lnSpc>
              <a:defRPr/>
            </a:pPr>
            <a:r>
              <a:rPr lang="en-US" sz="2000" dirty="0" smtClean="0"/>
              <a:t>Dies in late November, well before election results official</a:t>
            </a:r>
          </a:p>
        </p:txBody>
      </p:sp>
      <p:sp>
        <p:nvSpPr>
          <p:cNvPr id="2" name="Footer Placeholder 1"/>
          <p:cNvSpPr>
            <a:spLocks noGrp="1"/>
          </p:cNvSpPr>
          <p:nvPr>
            <p:ph type="ftr" sz="quarter" idx="10"/>
          </p:nvPr>
        </p:nvSpPr>
        <p:spPr/>
        <p:txBody>
          <a:bodyPr/>
          <a:lstStyle/>
          <a:p>
            <a:pPr>
              <a:defRPr/>
            </a:pPr>
            <a:r>
              <a:rPr lang="en-US" sz="1600" dirty="0">
                <a:solidFill>
                  <a:schemeClr val="tx2">
                    <a:lumMod val="75000"/>
                  </a:schemeClr>
                </a:solidFill>
              </a:rPr>
              <a:t>Aim: Why was the late 1800's known as the "Gilded Age"?</a:t>
            </a:r>
          </a:p>
        </p:txBody>
      </p:sp>
    </p:spTree>
    <p:extLst>
      <p:ext uri="{BB962C8B-B14F-4D97-AF65-F5344CB8AC3E}">
        <p14:creationId xmlns:p14="http://schemas.microsoft.com/office/powerpoint/2010/main" val="3487957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2371">
                                            <p:txEl>
                                              <p:pRg st="0" end="0"/>
                                            </p:txEl>
                                          </p:spTgt>
                                        </p:tgtEl>
                                        <p:attrNameLst>
                                          <p:attrName>style.visibility</p:attrName>
                                        </p:attrNameLst>
                                      </p:cBhvr>
                                      <p:to>
                                        <p:strVal val="visible"/>
                                      </p:to>
                                    </p:set>
                                    <p:animEffect transition="in" filter="box(in)">
                                      <p:cBhvr>
                                        <p:cTn id="7" dur="500"/>
                                        <p:tgtEl>
                                          <p:spTgt spid="442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2371">
                                            <p:txEl>
                                              <p:pRg st="1" end="1"/>
                                            </p:txEl>
                                          </p:spTgt>
                                        </p:tgtEl>
                                        <p:attrNameLst>
                                          <p:attrName>style.visibility</p:attrName>
                                        </p:attrNameLst>
                                      </p:cBhvr>
                                      <p:to>
                                        <p:strVal val="visible"/>
                                      </p:to>
                                    </p:set>
                                    <p:animEffect transition="in" filter="box(in)">
                                      <p:cBhvr>
                                        <p:cTn id="12" dur="500"/>
                                        <p:tgtEl>
                                          <p:spTgt spid="442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42371">
                                            <p:txEl>
                                              <p:pRg st="2" end="2"/>
                                            </p:txEl>
                                          </p:spTgt>
                                        </p:tgtEl>
                                        <p:attrNameLst>
                                          <p:attrName>style.visibility</p:attrName>
                                        </p:attrNameLst>
                                      </p:cBhvr>
                                      <p:to>
                                        <p:strVal val="visible"/>
                                      </p:to>
                                    </p:set>
                                    <p:animEffect transition="in" filter="box(in)">
                                      <p:cBhvr>
                                        <p:cTn id="17" dur="500"/>
                                        <p:tgtEl>
                                          <p:spTgt spid="4423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42371">
                                            <p:txEl>
                                              <p:pRg st="3" end="3"/>
                                            </p:txEl>
                                          </p:spTgt>
                                        </p:tgtEl>
                                        <p:attrNameLst>
                                          <p:attrName>style.visibility</p:attrName>
                                        </p:attrNameLst>
                                      </p:cBhvr>
                                      <p:to>
                                        <p:strVal val="visible"/>
                                      </p:to>
                                    </p:set>
                                    <p:animEffect transition="in" filter="box(in)">
                                      <p:cBhvr>
                                        <p:cTn id="22" dur="500"/>
                                        <p:tgtEl>
                                          <p:spTgt spid="442371">
                                            <p:txEl>
                                              <p:pRg st="3" end="3"/>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42371">
                                            <p:txEl>
                                              <p:pRg st="4" end="4"/>
                                            </p:txEl>
                                          </p:spTgt>
                                        </p:tgtEl>
                                        <p:attrNameLst>
                                          <p:attrName>style.visibility</p:attrName>
                                        </p:attrNameLst>
                                      </p:cBhvr>
                                      <p:to>
                                        <p:strVal val="visible"/>
                                      </p:to>
                                    </p:set>
                                    <p:animEffect transition="in" filter="box(in)">
                                      <p:cBhvr>
                                        <p:cTn id="25" dur="500"/>
                                        <p:tgtEl>
                                          <p:spTgt spid="442371">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42371">
                                            <p:txEl>
                                              <p:pRg st="5" end="5"/>
                                            </p:txEl>
                                          </p:spTgt>
                                        </p:tgtEl>
                                        <p:attrNameLst>
                                          <p:attrName>style.visibility</p:attrName>
                                        </p:attrNameLst>
                                      </p:cBhvr>
                                      <p:to>
                                        <p:strVal val="visible"/>
                                      </p:to>
                                    </p:set>
                                    <p:animEffect transition="in" filter="box(in)">
                                      <p:cBhvr>
                                        <p:cTn id="30" dur="500"/>
                                        <p:tgtEl>
                                          <p:spTgt spid="442371">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442371">
                                            <p:txEl>
                                              <p:pRg st="6" end="6"/>
                                            </p:txEl>
                                          </p:spTgt>
                                        </p:tgtEl>
                                        <p:attrNameLst>
                                          <p:attrName>style.visibility</p:attrName>
                                        </p:attrNameLst>
                                      </p:cBhvr>
                                      <p:to>
                                        <p:strVal val="visible"/>
                                      </p:to>
                                    </p:set>
                                    <p:animEffect transition="in" filter="box(in)">
                                      <p:cBhvr>
                                        <p:cTn id="35" dur="500"/>
                                        <p:tgtEl>
                                          <p:spTgt spid="442371">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442371">
                                            <p:txEl>
                                              <p:pRg st="7" end="7"/>
                                            </p:txEl>
                                          </p:spTgt>
                                        </p:tgtEl>
                                        <p:attrNameLst>
                                          <p:attrName>style.visibility</p:attrName>
                                        </p:attrNameLst>
                                      </p:cBhvr>
                                      <p:to>
                                        <p:strVal val="visible"/>
                                      </p:to>
                                    </p:set>
                                    <p:animEffect transition="in" filter="box(in)">
                                      <p:cBhvr>
                                        <p:cTn id="40" dur="500"/>
                                        <p:tgtEl>
                                          <p:spTgt spid="442371">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442371">
                                            <p:txEl>
                                              <p:pRg st="8" end="8"/>
                                            </p:txEl>
                                          </p:spTgt>
                                        </p:tgtEl>
                                        <p:attrNameLst>
                                          <p:attrName>style.visibility</p:attrName>
                                        </p:attrNameLst>
                                      </p:cBhvr>
                                      <p:to>
                                        <p:strVal val="visible"/>
                                      </p:to>
                                    </p:set>
                                    <p:animEffect transition="in" filter="box(in)">
                                      <p:cBhvr>
                                        <p:cTn id="45" dur="500"/>
                                        <p:tgtEl>
                                          <p:spTgt spid="442371">
                                            <p:txEl>
                                              <p:pRg st="8" end="8"/>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442371">
                                            <p:txEl>
                                              <p:pRg st="9" end="9"/>
                                            </p:txEl>
                                          </p:spTgt>
                                        </p:tgtEl>
                                        <p:attrNameLst>
                                          <p:attrName>style.visibility</p:attrName>
                                        </p:attrNameLst>
                                      </p:cBhvr>
                                      <p:to>
                                        <p:strVal val="visible"/>
                                      </p:to>
                                    </p:set>
                                    <p:animEffect transition="in" filter="box(in)">
                                      <p:cBhvr>
                                        <p:cTn id="50" dur="500"/>
                                        <p:tgtEl>
                                          <p:spTgt spid="442371">
                                            <p:txEl>
                                              <p:pRg st="9" end="9"/>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442371">
                                            <p:txEl>
                                              <p:pRg st="10" end="10"/>
                                            </p:txEl>
                                          </p:spTgt>
                                        </p:tgtEl>
                                        <p:attrNameLst>
                                          <p:attrName>style.visibility</p:attrName>
                                        </p:attrNameLst>
                                      </p:cBhvr>
                                      <p:to>
                                        <p:strVal val="visible"/>
                                      </p:to>
                                    </p:set>
                                    <p:animEffect transition="in" filter="box(in)">
                                      <p:cBhvr>
                                        <p:cTn id="55" dur="500"/>
                                        <p:tgtEl>
                                          <p:spTgt spid="442371">
                                            <p:txEl>
                                              <p:pRg st="10" end="10"/>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442371">
                                            <p:txEl>
                                              <p:pRg st="11" end="11"/>
                                            </p:txEl>
                                          </p:spTgt>
                                        </p:tgtEl>
                                        <p:attrNameLst>
                                          <p:attrName>style.visibility</p:attrName>
                                        </p:attrNameLst>
                                      </p:cBhvr>
                                      <p:to>
                                        <p:strVal val="visible"/>
                                      </p:to>
                                    </p:set>
                                    <p:animEffect transition="in" filter="box(in)">
                                      <p:cBhvr>
                                        <p:cTn id="60" dur="500"/>
                                        <p:tgtEl>
                                          <p:spTgt spid="442371">
                                            <p:txEl>
                                              <p:pRg st="11" end="11"/>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442371">
                                            <p:txEl>
                                              <p:pRg st="12" end="12"/>
                                            </p:txEl>
                                          </p:spTgt>
                                        </p:tgtEl>
                                        <p:attrNameLst>
                                          <p:attrName>style.visibility</p:attrName>
                                        </p:attrNameLst>
                                      </p:cBhvr>
                                      <p:to>
                                        <p:strVal val="visible"/>
                                      </p:to>
                                    </p:set>
                                    <p:animEffect transition="in" filter="box(in)">
                                      <p:cBhvr>
                                        <p:cTn id="65" dur="500"/>
                                        <p:tgtEl>
                                          <p:spTgt spid="442371">
                                            <p:txEl>
                                              <p:pRg st="12" end="12"/>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442371">
                                            <p:txEl>
                                              <p:pRg st="13" end="13"/>
                                            </p:txEl>
                                          </p:spTgt>
                                        </p:tgtEl>
                                        <p:attrNameLst>
                                          <p:attrName>style.visibility</p:attrName>
                                        </p:attrNameLst>
                                      </p:cBhvr>
                                      <p:to>
                                        <p:strVal val="visible"/>
                                      </p:to>
                                    </p:set>
                                    <p:animEffect transition="in" filter="box(in)">
                                      <p:cBhvr>
                                        <p:cTn id="70" dur="500"/>
                                        <p:tgtEl>
                                          <p:spTgt spid="442371">
                                            <p:txEl>
                                              <p:pRg st="13" end="13"/>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442371">
                                            <p:txEl>
                                              <p:pRg st="14" end="14"/>
                                            </p:txEl>
                                          </p:spTgt>
                                        </p:tgtEl>
                                        <p:attrNameLst>
                                          <p:attrName>style.visibility</p:attrName>
                                        </p:attrNameLst>
                                      </p:cBhvr>
                                      <p:to>
                                        <p:strVal val="visible"/>
                                      </p:to>
                                    </p:set>
                                    <p:animEffect transition="in" filter="box(in)">
                                      <p:cBhvr>
                                        <p:cTn id="75" dur="500"/>
                                        <p:tgtEl>
                                          <p:spTgt spid="44237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pPr>
              <a:defRPr/>
            </a:pPr>
            <a:r>
              <a:rPr lang="en-US" dirty="0" smtClean="0"/>
              <a:t>The New Prophet?????</a:t>
            </a:r>
            <a:endParaRPr lang="en-US" dirty="0"/>
          </a:p>
        </p:txBody>
      </p:sp>
      <p:sp>
        <p:nvSpPr>
          <p:cNvPr id="3" name="Content Placeholder 2"/>
          <p:cNvSpPr>
            <a:spLocks noGrp="1"/>
          </p:cNvSpPr>
          <p:nvPr>
            <p:ph idx="1"/>
          </p:nvPr>
        </p:nvSpPr>
        <p:spPr/>
        <p:txBody>
          <a:bodyPr/>
          <a:lstStyle/>
          <a:p>
            <a:pPr>
              <a:defRPr/>
            </a:pPr>
            <a:endParaRPr lang="en-US"/>
          </a:p>
        </p:txBody>
      </p:sp>
      <p:pic>
        <p:nvPicPr>
          <p:cNvPr id="18436" name="Picture 2" descr="Click to see the previous version of this carto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8991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0"/>
          </p:nvPr>
        </p:nvSpPr>
        <p:spPr>
          <a:xfrm>
            <a:off x="228600" y="5715000"/>
            <a:ext cx="1981200" cy="990600"/>
          </a:xfrm>
        </p:spPr>
        <p:txBody>
          <a:bodyPr/>
          <a:lstStyle/>
          <a:p>
            <a:pPr>
              <a:defRPr/>
            </a:pPr>
            <a:r>
              <a:rPr lang="en-US" sz="1600" dirty="0">
                <a:solidFill>
                  <a:schemeClr val="tx2">
                    <a:lumMod val="75000"/>
                  </a:schemeClr>
                </a:solidFill>
              </a:rPr>
              <a:t>Aim: Why was the late 1800's known as the "Gilded Age"?</a:t>
            </a:r>
          </a:p>
        </p:txBody>
      </p:sp>
    </p:spTree>
    <p:extLst>
      <p:ext uri="{BB962C8B-B14F-4D97-AF65-F5344CB8AC3E}">
        <p14:creationId xmlns:p14="http://schemas.microsoft.com/office/powerpoint/2010/main" val="279928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pPr eaLnBrk="1" hangingPunct="1">
              <a:defRPr/>
            </a:pPr>
            <a:r>
              <a:rPr lang="en-US" smtClean="0"/>
              <a:t>Thomas Nast</a:t>
            </a:r>
          </a:p>
        </p:txBody>
      </p:sp>
      <p:sp>
        <p:nvSpPr>
          <p:cNvPr id="419843" name="Rectangle 3"/>
          <p:cNvSpPr>
            <a:spLocks noGrp="1" noChangeArrowheads="1"/>
          </p:cNvSpPr>
          <p:nvPr>
            <p:ph type="body" idx="1"/>
          </p:nvPr>
        </p:nvSpPr>
        <p:spPr/>
        <p:txBody>
          <a:bodyPr/>
          <a:lstStyle/>
          <a:p>
            <a:pPr eaLnBrk="1" hangingPunct="1">
              <a:defRPr/>
            </a:pPr>
            <a:r>
              <a:rPr lang="en-US" dirty="0" smtClean="0"/>
              <a:t>Famous cartoonist for Harpers Weekly and NY Illustrated News- “Father of the American Cartoon”</a:t>
            </a:r>
          </a:p>
          <a:p>
            <a:pPr lvl="1" eaLnBrk="1" hangingPunct="1">
              <a:defRPr/>
            </a:pPr>
            <a:r>
              <a:rPr lang="en-US" dirty="0" smtClean="0"/>
              <a:t>Santa Claus</a:t>
            </a:r>
          </a:p>
          <a:p>
            <a:pPr lvl="1" eaLnBrk="1" hangingPunct="1">
              <a:defRPr/>
            </a:pPr>
            <a:r>
              <a:rPr lang="en-US" dirty="0" smtClean="0"/>
              <a:t>Republican Party symbol</a:t>
            </a:r>
          </a:p>
          <a:p>
            <a:pPr eaLnBrk="1" hangingPunct="1">
              <a:defRPr/>
            </a:pPr>
            <a:r>
              <a:rPr lang="en-US" dirty="0" smtClean="0"/>
              <a:t> getting “nasty”</a:t>
            </a:r>
          </a:p>
          <a:p>
            <a:pPr eaLnBrk="1" hangingPunct="1">
              <a:defRPr/>
            </a:pPr>
            <a:r>
              <a:rPr lang="en-US" dirty="0" smtClean="0"/>
              <a:t>Offered $500,000 to “study” art in Europe by Tweed’s representatives</a:t>
            </a:r>
          </a:p>
          <a:p>
            <a:pPr eaLnBrk="1" hangingPunct="1">
              <a:defRPr/>
            </a:pPr>
            <a:r>
              <a:rPr lang="en-US" dirty="0" smtClean="0"/>
              <a:t>Tweed and Greeley were his 2 main targets</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143000"/>
            <a:ext cx="3895725"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a:solidFill>
                  <a:srgbClr val="FFFFFF"/>
                </a:solidFill>
              </a:rPr>
              <a:t>Aim: </a:t>
            </a:r>
            <a:r>
              <a:rPr lang="en-US" dirty="0" smtClean="0">
                <a:solidFill>
                  <a:srgbClr val="FFFFFF"/>
                </a:solidFill>
              </a:rPr>
              <a:t>How is Nast’s cartoons reflective of the "Gilded </a:t>
            </a:r>
            <a:r>
              <a:rPr lang="en-US" dirty="0">
                <a:solidFill>
                  <a:srgbClr val="FFFFFF"/>
                </a:solidFill>
              </a:rPr>
              <a:t>Age"?</a:t>
            </a:r>
          </a:p>
        </p:txBody>
      </p:sp>
    </p:spTree>
    <p:extLst>
      <p:ext uri="{BB962C8B-B14F-4D97-AF65-F5344CB8AC3E}">
        <p14:creationId xmlns:p14="http://schemas.microsoft.com/office/powerpoint/2010/main" val="3459923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animEffect transition="in" filter="box(in)">
                                      <p:cBhvr>
                                        <p:cTn id="7" dur="500"/>
                                        <p:tgtEl>
                                          <p:spTgt spid="41984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19843">
                                            <p:txEl>
                                              <p:pRg st="1" end="1"/>
                                            </p:txEl>
                                          </p:spTgt>
                                        </p:tgtEl>
                                        <p:attrNameLst>
                                          <p:attrName>style.visibility</p:attrName>
                                        </p:attrNameLst>
                                      </p:cBhvr>
                                      <p:to>
                                        <p:strVal val="visible"/>
                                      </p:to>
                                    </p:set>
                                    <p:animEffect transition="in" filter="box(in)">
                                      <p:cBhvr>
                                        <p:cTn id="10" dur="500"/>
                                        <p:tgtEl>
                                          <p:spTgt spid="41984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19843">
                                            <p:txEl>
                                              <p:pRg st="2" end="2"/>
                                            </p:txEl>
                                          </p:spTgt>
                                        </p:tgtEl>
                                        <p:attrNameLst>
                                          <p:attrName>style.visibility</p:attrName>
                                        </p:attrNameLst>
                                      </p:cBhvr>
                                      <p:to>
                                        <p:strVal val="visible"/>
                                      </p:to>
                                    </p:set>
                                    <p:animEffect transition="in" filter="box(in)">
                                      <p:cBhvr>
                                        <p:cTn id="13" dur="500"/>
                                        <p:tgtEl>
                                          <p:spTgt spid="41984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18436"/>
                                        </p:tgtEl>
                                        <p:attrNameLst>
                                          <p:attrName>style.visibility</p:attrName>
                                        </p:attrNameLst>
                                      </p:cBhvr>
                                      <p:to>
                                        <p:strVal val="visible"/>
                                      </p:to>
                                    </p:set>
                                    <p:animEffect transition="in" filter="fade">
                                      <p:cBhvr>
                                        <p:cTn id="18" dur="1000"/>
                                        <p:tgtEl>
                                          <p:spTgt spid="18436"/>
                                        </p:tgtEl>
                                      </p:cBhvr>
                                    </p:animEffect>
                                    <p:anim calcmode="lin" valueType="num">
                                      <p:cBhvr>
                                        <p:cTn id="19" dur="1000" fill="hold"/>
                                        <p:tgtEl>
                                          <p:spTgt spid="18436"/>
                                        </p:tgtEl>
                                        <p:attrNameLst>
                                          <p:attrName>ppt_x</p:attrName>
                                        </p:attrNameLst>
                                      </p:cBhvr>
                                      <p:tavLst>
                                        <p:tav tm="0">
                                          <p:val>
                                            <p:strVal val="#ppt_x"/>
                                          </p:val>
                                        </p:tav>
                                        <p:tav tm="100000">
                                          <p:val>
                                            <p:strVal val="#ppt_x"/>
                                          </p:val>
                                        </p:tav>
                                      </p:tavLst>
                                    </p:anim>
                                    <p:anim calcmode="lin" valueType="num">
                                      <p:cBhvr>
                                        <p:cTn id="20"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xit" presetSubtype="0" fill="hold" nodeType="clickEffect">
                                  <p:stCondLst>
                                    <p:cond delay="0"/>
                                  </p:stCondLst>
                                  <p:childTnLst>
                                    <p:animEffect transition="out" filter="fade">
                                      <p:cBhvr>
                                        <p:cTn id="24" dur="1000"/>
                                        <p:tgtEl>
                                          <p:spTgt spid="18436"/>
                                        </p:tgtEl>
                                      </p:cBhvr>
                                    </p:animEffect>
                                    <p:anim calcmode="lin" valueType="num">
                                      <p:cBhvr>
                                        <p:cTn id="25" dur="1000"/>
                                        <p:tgtEl>
                                          <p:spTgt spid="18436"/>
                                        </p:tgtEl>
                                        <p:attrNameLst>
                                          <p:attrName>ppt_x</p:attrName>
                                        </p:attrNameLst>
                                      </p:cBhvr>
                                      <p:tavLst>
                                        <p:tav tm="0">
                                          <p:val>
                                            <p:strVal val="ppt_x"/>
                                          </p:val>
                                        </p:tav>
                                        <p:tav tm="100000">
                                          <p:val>
                                            <p:strVal val="ppt_x"/>
                                          </p:val>
                                        </p:tav>
                                      </p:tavLst>
                                    </p:anim>
                                    <p:anim calcmode="lin" valueType="num">
                                      <p:cBhvr>
                                        <p:cTn id="26" dur="1000"/>
                                        <p:tgtEl>
                                          <p:spTgt spid="18436"/>
                                        </p:tgtEl>
                                        <p:attrNameLst>
                                          <p:attrName>ppt_y</p:attrName>
                                        </p:attrNameLst>
                                      </p:cBhvr>
                                      <p:tavLst>
                                        <p:tav tm="0">
                                          <p:val>
                                            <p:strVal val="ppt_y"/>
                                          </p:val>
                                        </p:tav>
                                        <p:tav tm="100000">
                                          <p:val>
                                            <p:strVal val="ppt_y+.1"/>
                                          </p:val>
                                        </p:tav>
                                      </p:tavLst>
                                    </p:anim>
                                    <p:set>
                                      <p:cBhvr>
                                        <p:cTn id="27" dur="1" fill="hold">
                                          <p:stCondLst>
                                            <p:cond delay="999"/>
                                          </p:stCondLst>
                                        </p:cTn>
                                        <p:tgtEl>
                                          <p:spTgt spid="1843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19843">
                                            <p:txEl>
                                              <p:pRg st="3" end="3"/>
                                            </p:txEl>
                                          </p:spTgt>
                                        </p:tgtEl>
                                        <p:attrNameLst>
                                          <p:attrName>style.visibility</p:attrName>
                                        </p:attrNameLst>
                                      </p:cBhvr>
                                      <p:to>
                                        <p:strVal val="visible"/>
                                      </p:to>
                                    </p:set>
                                    <p:animEffect transition="in" filter="box(in)">
                                      <p:cBhvr>
                                        <p:cTn id="32" dur="500"/>
                                        <p:tgtEl>
                                          <p:spTgt spid="419843">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19843">
                                            <p:txEl>
                                              <p:pRg st="4" end="4"/>
                                            </p:txEl>
                                          </p:spTgt>
                                        </p:tgtEl>
                                        <p:attrNameLst>
                                          <p:attrName>style.visibility</p:attrName>
                                        </p:attrNameLst>
                                      </p:cBhvr>
                                      <p:to>
                                        <p:strVal val="visible"/>
                                      </p:to>
                                    </p:set>
                                    <p:animEffect transition="in" filter="box(in)">
                                      <p:cBhvr>
                                        <p:cTn id="37" dur="500"/>
                                        <p:tgtEl>
                                          <p:spTgt spid="41984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19843">
                                            <p:txEl>
                                              <p:pRg st="5" end="5"/>
                                            </p:txEl>
                                          </p:spTgt>
                                        </p:tgtEl>
                                        <p:attrNameLst>
                                          <p:attrName>style.visibility</p:attrName>
                                        </p:attrNameLst>
                                      </p:cBhvr>
                                      <p:to>
                                        <p:strVal val="visible"/>
                                      </p:to>
                                    </p:set>
                                    <p:animEffect transition="in" filter="box(in)">
                                      <p:cBhvr>
                                        <p:cTn id="42" dur="500"/>
                                        <p:tgtEl>
                                          <p:spTgt spid="419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pPr eaLnBrk="1" hangingPunct="1">
              <a:defRPr/>
            </a:pPr>
            <a:endParaRPr lang="en-US" smtClean="0"/>
          </a:p>
        </p:txBody>
      </p:sp>
      <p:sp>
        <p:nvSpPr>
          <p:cNvPr id="443395" name="Rectangle 3"/>
          <p:cNvSpPr>
            <a:spLocks noGrp="1" noChangeArrowheads="1"/>
          </p:cNvSpPr>
          <p:nvPr>
            <p:ph type="body" idx="1"/>
          </p:nvPr>
        </p:nvSpPr>
        <p:spPr/>
        <p:txBody>
          <a:bodyPr/>
          <a:lstStyle/>
          <a:p>
            <a:pPr eaLnBrk="1" hangingPunct="1">
              <a:defRPr/>
            </a:pPr>
            <a:endParaRPr lang="en-US" smtClean="0"/>
          </a:p>
        </p:txBody>
      </p:sp>
      <p:pic>
        <p:nvPicPr>
          <p:cNvPr id="20484" name="Picture 5" descr="File:BLOODY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a:xfrm>
            <a:off x="228600" y="152400"/>
            <a:ext cx="1905000" cy="838200"/>
          </a:xfrm>
        </p:spPr>
        <p:txBody>
          <a:bodyPr/>
          <a:lstStyle/>
          <a:p>
            <a:pPr>
              <a:defRPr/>
            </a:pPr>
            <a:r>
              <a:rPr lang="en-US" sz="1800" dirty="0">
                <a:solidFill>
                  <a:srgbClr val="FF0000"/>
                </a:solidFill>
              </a:rPr>
              <a:t>Aim: How is Nast’s cartoons reflective of the "Gilded Age"?</a:t>
            </a:r>
          </a:p>
        </p:txBody>
      </p:sp>
    </p:spTree>
    <p:extLst>
      <p:ext uri="{BB962C8B-B14F-4D97-AF65-F5344CB8AC3E}">
        <p14:creationId xmlns:p14="http://schemas.microsoft.com/office/powerpoint/2010/main" val="1679649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pPr eaLnBrk="1" hangingPunct="1">
              <a:defRPr/>
            </a:pPr>
            <a:endParaRPr lang="en-US" smtClean="0"/>
          </a:p>
        </p:txBody>
      </p:sp>
      <p:sp>
        <p:nvSpPr>
          <p:cNvPr id="423939" name="Rectangle 3"/>
          <p:cNvSpPr>
            <a:spLocks noGrp="1" noChangeArrowheads="1"/>
          </p:cNvSpPr>
          <p:nvPr>
            <p:ph type="body" idx="1"/>
          </p:nvPr>
        </p:nvSpPr>
        <p:spPr/>
        <p:txBody>
          <a:bodyPr/>
          <a:lstStyle/>
          <a:p>
            <a:pPr eaLnBrk="1" hangingPunct="1">
              <a:defRPr/>
            </a:pPr>
            <a:endParaRPr lang="en-US" smtClean="0"/>
          </a:p>
        </p:txBody>
      </p:sp>
      <p:pic>
        <p:nvPicPr>
          <p:cNvPr id="22532" name="Picture 5" descr="8-1aNastThey_are_swallowing_each_other_thu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988425"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a:xfrm>
            <a:off x="228600" y="152400"/>
            <a:ext cx="2438400" cy="685800"/>
          </a:xfrm>
        </p:spPr>
        <p:txBody>
          <a:bodyPr/>
          <a:lstStyle/>
          <a:p>
            <a:pPr>
              <a:defRPr/>
            </a:pPr>
            <a:r>
              <a:rPr lang="en-US" sz="1400" dirty="0" err="1">
                <a:solidFill>
                  <a:srgbClr val="FF0000"/>
                </a:solidFill>
              </a:rPr>
              <a:t>Aim:How</a:t>
            </a:r>
            <a:r>
              <a:rPr lang="en-US" sz="1400" dirty="0">
                <a:solidFill>
                  <a:srgbClr val="FF0000"/>
                </a:solidFill>
              </a:rPr>
              <a:t> is Nast’s cartoons reflective of  the "Gilded Age"?</a:t>
            </a:r>
          </a:p>
        </p:txBody>
      </p:sp>
    </p:spTree>
    <p:extLst>
      <p:ext uri="{BB962C8B-B14F-4D97-AF65-F5344CB8AC3E}">
        <p14:creationId xmlns:p14="http://schemas.microsoft.com/office/powerpoint/2010/main" val="2833563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457200" y="152400"/>
            <a:ext cx="8229600" cy="762000"/>
          </a:xfrm>
        </p:spPr>
        <p:txBody>
          <a:bodyPr/>
          <a:lstStyle/>
          <a:p>
            <a:pPr eaLnBrk="1" hangingPunct="1">
              <a:defRPr/>
            </a:pPr>
            <a:r>
              <a:rPr lang="en-US" dirty="0" smtClean="0"/>
              <a:t>Boss Tweed</a:t>
            </a:r>
          </a:p>
        </p:txBody>
      </p:sp>
      <p:sp>
        <p:nvSpPr>
          <p:cNvPr id="418819" name="Rectangle 3"/>
          <p:cNvSpPr>
            <a:spLocks noGrp="1" noChangeArrowheads="1"/>
          </p:cNvSpPr>
          <p:nvPr>
            <p:ph type="body" idx="1"/>
          </p:nvPr>
        </p:nvSpPr>
        <p:spPr>
          <a:xfrm>
            <a:off x="457200" y="914400"/>
            <a:ext cx="8229600" cy="5715000"/>
          </a:xfrm>
        </p:spPr>
        <p:txBody>
          <a:bodyPr/>
          <a:lstStyle/>
          <a:p>
            <a:pPr eaLnBrk="1" hangingPunct="1">
              <a:lnSpc>
                <a:spcPct val="80000"/>
              </a:lnSpc>
              <a:defRPr/>
            </a:pPr>
            <a:r>
              <a:rPr lang="en-US" sz="1800" dirty="0" smtClean="0"/>
              <a:t>Tammany Hall</a:t>
            </a:r>
            <a:endParaRPr lang="en-US" sz="2000" dirty="0" smtClean="0"/>
          </a:p>
          <a:p>
            <a:pPr eaLnBrk="1" hangingPunct="1">
              <a:lnSpc>
                <a:spcPct val="80000"/>
              </a:lnSpc>
              <a:defRPr/>
            </a:pPr>
            <a:r>
              <a:rPr lang="en-US" sz="2000" dirty="0" smtClean="0"/>
              <a:t>Eventually becomes NYC Democratic Headquarters</a:t>
            </a:r>
          </a:p>
          <a:p>
            <a:pPr eaLnBrk="1" hangingPunct="1">
              <a:lnSpc>
                <a:spcPct val="80000"/>
              </a:lnSpc>
              <a:defRPr/>
            </a:pPr>
            <a:r>
              <a:rPr lang="en-US" sz="2000" dirty="0" smtClean="0"/>
              <a:t>Existed from 1790-1964</a:t>
            </a:r>
          </a:p>
          <a:p>
            <a:pPr eaLnBrk="1" hangingPunct="1">
              <a:lnSpc>
                <a:spcPct val="80000"/>
              </a:lnSpc>
              <a:defRPr/>
            </a:pPr>
            <a:r>
              <a:rPr lang="en-US" sz="2000" dirty="0" smtClean="0"/>
              <a:t>“bossism”</a:t>
            </a:r>
          </a:p>
          <a:p>
            <a:pPr lvl="1" eaLnBrk="1" hangingPunct="1">
              <a:lnSpc>
                <a:spcPct val="80000"/>
              </a:lnSpc>
              <a:defRPr/>
            </a:pPr>
            <a:r>
              <a:rPr lang="en-US" sz="2000" dirty="0" smtClean="0"/>
              <a:t>Basically runs NYC government</a:t>
            </a:r>
          </a:p>
          <a:p>
            <a:pPr lvl="1" eaLnBrk="1" hangingPunct="1">
              <a:lnSpc>
                <a:spcPct val="80000"/>
              </a:lnSpc>
              <a:defRPr/>
            </a:pPr>
            <a:r>
              <a:rPr lang="en-US" sz="2000" dirty="0" smtClean="0"/>
              <a:t>Relationship with Irish immigrants</a:t>
            </a:r>
          </a:p>
          <a:p>
            <a:pPr lvl="1" eaLnBrk="1" hangingPunct="1">
              <a:lnSpc>
                <a:spcPct val="80000"/>
              </a:lnSpc>
              <a:defRPr/>
            </a:pPr>
            <a:r>
              <a:rPr lang="en-US" sz="2000" dirty="0" smtClean="0"/>
              <a:t>Fixes elections</a:t>
            </a:r>
          </a:p>
          <a:p>
            <a:pPr lvl="1" eaLnBrk="1" hangingPunct="1">
              <a:lnSpc>
                <a:spcPct val="80000"/>
              </a:lnSpc>
              <a:defRPr/>
            </a:pPr>
            <a:r>
              <a:rPr lang="en-US" sz="2000" dirty="0" smtClean="0"/>
              <a:t>Boss Tweed is most famous and corrupt of the bosses</a:t>
            </a:r>
          </a:p>
          <a:p>
            <a:pPr lvl="2" eaLnBrk="1" hangingPunct="1">
              <a:lnSpc>
                <a:spcPct val="80000"/>
              </a:lnSpc>
              <a:defRPr/>
            </a:pPr>
            <a:r>
              <a:rPr lang="en-US" sz="2000" dirty="0" smtClean="0"/>
              <a:t>Congressmen, state senator, “volunteer fireman” (Big 6”)</a:t>
            </a:r>
          </a:p>
          <a:p>
            <a:pPr lvl="1" eaLnBrk="1" hangingPunct="1">
              <a:lnSpc>
                <a:spcPct val="80000"/>
              </a:lnSpc>
              <a:defRPr/>
            </a:pPr>
            <a:r>
              <a:rPr lang="en-US" sz="2000" dirty="0" smtClean="0"/>
              <a:t>"Stop them damned pictures. I don't care so much what the papers say about me. My constituents don't know how to read, but they can't help seeing them damned pictures!" </a:t>
            </a:r>
          </a:p>
          <a:p>
            <a:pPr lvl="1" eaLnBrk="1" hangingPunct="1">
              <a:lnSpc>
                <a:spcPct val="80000"/>
              </a:lnSpc>
              <a:defRPr/>
            </a:pPr>
            <a:r>
              <a:rPr lang="en-US" sz="2000" dirty="0" smtClean="0"/>
              <a:t>$13 million to build NYC Courthouse (double the Alaska Purchase), carpenter got $360,751 for a months work ($5mil), plasterer got $133,187($2mil) for 2 days work</a:t>
            </a:r>
          </a:p>
          <a:p>
            <a:pPr lvl="1" eaLnBrk="1" hangingPunct="1">
              <a:lnSpc>
                <a:spcPct val="80000"/>
              </a:lnSpc>
              <a:defRPr/>
            </a:pPr>
            <a:r>
              <a:rPr lang="en-US" sz="2000" dirty="0" smtClean="0"/>
              <a:t>Estimated theft of NYC by Tweed- $2-8 billion in today’s $$</a:t>
            </a:r>
          </a:p>
          <a:p>
            <a:pPr lvl="1" eaLnBrk="1" hangingPunct="1">
              <a:lnSpc>
                <a:spcPct val="80000"/>
              </a:lnSpc>
              <a:defRPr/>
            </a:pPr>
            <a:r>
              <a:rPr lang="en-US" sz="2000" dirty="0" smtClean="0"/>
              <a:t>Jailed, release after 1 year, jailed again, escaped fled to Spain, captured there because policeman recognized him from Nast’s cartoons, thought to be a child molester, kidnapper!!</a:t>
            </a:r>
          </a:p>
          <a:p>
            <a:pPr lvl="1" eaLnBrk="1" hangingPunct="1">
              <a:lnSpc>
                <a:spcPct val="80000"/>
              </a:lnSpc>
              <a:defRPr/>
            </a:pPr>
            <a:endParaRPr lang="en-US" sz="2000" dirty="0" smtClean="0"/>
          </a:p>
          <a:p>
            <a:pPr lvl="1" eaLnBrk="1" hangingPunct="1">
              <a:lnSpc>
                <a:spcPct val="80000"/>
              </a:lnSpc>
              <a:buFont typeface="Wingdings" pitchFamily="2" charset="2"/>
              <a:buNone/>
              <a:defRPr/>
            </a:pPr>
            <a:endParaRPr lang="en-US" sz="1600" dirty="0" smtClean="0"/>
          </a:p>
          <a:p>
            <a:pPr eaLnBrk="1" hangingPunct="1">
              <a:lnSpc>
                <a:spcPct val="80000"/>
              </a:lnSpc>
              <a:buFont typeface="Wingdings" pitchFamily="2" charset="2"/>
              <a:buNone/>
              <a:defRPr/>
            </a:pPr>
            <a:endParaRPr lang="en-US" sz="1800" dirty="0" smtClean="0"/>
          </a:p>
          <a:p>
            <a:pPr eaLnBrk="1" hangingPunct="1">
              <a:lnSpc>
                <a:spcPct val="80000"/>
              </a:lnSpc>
              <a:defRPr/>
            </a:pPr>
            <a:endParaRPr lang="en-US" sz="1800" dirty="0" smtClean="0"/>
          </a:p>
        </p:txBody>
      </p:sp>
      <p:pic>
        <p:nvPicPr>
          <p:cNvPr id="418821" name="Picture 5" descr="File:Tweed-le-de-n-Tilden-d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85800"/>
            <a:ext cx="73120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638" y="2895600"/>
            <a:ext cx="5407025" cy="379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a:solidFill>
                  <a:srgbClr val="FFFFFF"/>
                </a:solidFill>
              </a:rPr>
              <a:t>Aim: Why was the late 1800's known as the "Gilded Age"?</a:t>
            </a:r>
          </a:p>
        </p:txBody>
      </p:sp>
    </p:spTree>
    <p:extLst>
      <p:ext uri="{BB962C8B-B14F-4D97-AF65-F5344CB8AC3E}">
        <p14:creationId xmlns:p14="http://schemas.microsoft.com/office/powerpoint/2010/main" val="3477560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8819">
                                            <p:txEl>
                                              <p:pRg st="0" end="0"/>
                                            </p:txEl>
                                          </p:spTgt>
                                        </p:tgtEl>
                                        <p:attrNameLst>
                                          <p:attrName>style.visibility</p:attrName>
                                        </p:attrNameLst>
                                      </p:cBhvr>
                                      <p:to>
                                        <p:strVal val="visible"/>
                                      </p:to>
                                    </p:set>
                                    <p:animEffect transition="in" filter="box(in)">
                                      <p:cBhvr>
                                        <p:cTn id="7" dur="500"/>
                                        <p:tgtEl>
                                          <p:spTgt spid="418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18819">
                                            <p:txEl>
                                              <p:pRg st="1" end="1"/>
                                            </p:txEl>
                                          </p:spTgt>
                                        </p:tgtEl>
                                        <p:attrNameLst>
                                          <p:attrName>style.visibility</p:attrName>
                                        </p:attrNameLst>
                                      </p:cBhvr>
                                      <p:to>
                                        <p:strVal val="visible"/>
                                      </p:to>
                                    </p:set>
                                    <p:animEffect transition="in" filter="box(in)">
                                      <p:cBhvr>
                                        <p:cTn id="12" dur="500"/>
                                        <p:tgtEl>
                                          <p:spTgt spid="418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18819">
                                            <p:txEl>
                                              <p:pRg st="2" end="2"/>
                                            </p:txEl>
                                          </p:spTgt>
                                        </p:tgtEl>
                                        <p:attrNameLst>
                                          <p:attrName>style.visibility</p:attrName>
                                        </p:attrNameLst>
                                      </p:cBhvr>
                                      <p:to>
                                        <p:strVal val="visible"/>
                                      </p:to>
                                    </p:set>
                                    <p:animEffect transition="in" filter="box(in)">
                                      <p:cBhvr>
                                        <p:cTn id="17" dur="500"/>
                                        <p:tgtEl>
                                          <p:spTgt spid="418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18819">
                                            <p:txEl>
                                              <p:pRg st="3" end="3"/>
                                            </p:txEl>
                                          </p:spTgt>
                                        </p:tgtEl>
                                        <p:attrNameLst>
                                          <p:attrName>style.visibility</p:attrName>
                                        </p:attrNameLst>
                                      </p:cBhvr>
                                      <p:to>
                                        <p:strVal val="visible"/>
                                      </p:to>
                                    </p:set>
                                    <p:animEffect transition="in" filter="box(in)">
                                      <p:cBhvr>
                                        <p:cTn id="22" dur="500"/>
                                        <p:tgtEl>
                                          <p:spTgt spid="418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18819">
                                            <p:txEl>
                                              <p:pRg st="4" end="4"/>
                                            </p:txEl>
                                          </p:spTgt>
                                        </p:tgtEl>
                                        <p:attrNameLst>
                                          <p:attrName>style.visibility</p:attrName>
                                        </p:attrNameLst>
                                      </p:cBhvr>
                                      <p:to>
                                        <p:strVal val="visible"/>
                                      </p:to>
                                    </p:set>
                                    <p:animEffect transition="in" filter="box(in)">
                                      <p:cBhvr>
                                        <p:cTn id="27" dur="500"/>
                                        <p:tgtEl>
                                          <p:spTgt spid="4188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18819">
                                            <p:txEl>
                                              <p:pRg st="5" end="5"/>
                                            </p:txEl>
                                          </p:spTgt>
                                        </p:tgtEl>
                                        <p:attrNameLst>
                                          <p:attrName>style.visibility</p:attrName>
                                        </p:attrNameLst>
                                      </p:cBhvr>
                                      <p:to>
                                        <p:strVal val="visible"/>
                                      </p:to>
                                    </p:set>
                                    <p:animEffect transition="in" filter="box(in)">
                                      <p:cBhvr>
                                        <p:cTn id="32" dur="500"/>
                                        <p:tgtEl>
                                          <p:spTgt spid="4188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418819">
                                            <p:txEl>
                                              <p:pRg st="6" end="6"/>
                                            </p:txEl>
                                          </p:spTgt>
                                        </p:tgtEl>
                                        <p:attrNameLst>
                                          <p:attrName>style.visibility</p:attrName>
                                        </p:attrNameLst>
                                      </p:cBhvr>
                                      <p:to>
                                        <p:strVal val="visible"/>
                                      </p:to>
                                    </p:set>
                                    <p:animEffect transition="in" filter="box(in)">
                                      <p:cBhvr>
                                        <p:cTn id="37" dur="500"/>
                                        <p:tgtEl>
                                          <p:spTgt spid="41881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418819">
                                            <p:txEl>
                                              <p:pRg st="7" end="7"/>
                                            </p:txEl>
                                          </p:spTgt>
                                        </p:tgtEl>
                                        <p:attrNameLst>
                                          <p:attrName>style.visibility</p:attrName>
                                        </p:attrNameLst>
                                      </p:cBhvr>
                                      <p:to>
                                        <p:strVal val="visible"/>
                                      </p:to>
                                    </p:set>
                                    <p:animEffect transition="in" filter="box(in)">
                                      <p:cBhvr>
                                        <p:cTn id="42" dur="500"/>
                                        <p:tgtEl>
                                          <p:spTgt spid="41881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418819">
                                            <p:txEl>
                                              <p:pRg st="8" end="8"/>
                                            </p:txEl>
                                          </p:spTgt>
                                        </p:tgtEl>
                                        <p:attrNameLst>
                                          <p:attrName>style.visibility</p:attrName>
                                        </p:attrNameLst>
                                      </p:cBhvr>
                                      <p:to>
                                        <p:strVal val="visible"/>
                                      </p:to>
                                    </p:set>
                                    <p:animEffect transition="in" filter="box(in)">
                                      <p:cBhvr>
                                        <p:cTn id="47" dur="500"/>
                                        <p:tgtEl>
                                          <p:spTgt spid="41881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418819">
                                            <p:txEl>
                                              <p:pRg st="9" end="9"/>
                                            </p:txEl>
                                          </p:spTgt>
                                        </p:tgtEl>
                                        <p:attrNameLst>
                                          <p:attrName>style.visibility</p:attrName>
                                        </p:attrNameLst>
                                      </p:cBhvr>
                                      <p:to>
                                        <p:strVal val="visible"/>
                                      </p:to>
                                    </p:set>
                                    <p:animEffect transition="in" filter="box(in)">
                                      <p:cBhvr>
                                        <p:cTn id="52" dur="500"/>
                                        <p:tgtEl>
                                          <p:spTgt spid="418819">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418819">
                                            <p:txEl>
                                              <p:pRg st="10" end="10"/>
                                            </p:txEl>
                                          </p:spTgt>
                                        </p:tgtEl>
                                        <p:attrNameLst>
                                          <p:attrName>style.visibility</p:attrName>
                                        </p:attrNameLst>
                                      </p:cBhvr>
                                      <p:to>
                                        <p:strVal val="visible"/>
                                      </p:to>
                                    </p:set>
                                    <p:animEffect transition="in" filter="box(in)">
                                      <p:cBhvr>
                                        <p:cTn id="57" dur="500"/>
                                        <p:tgtEl>
                                          <p:spTgt spid="418819">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17413"/>
                                        </p:tgtEl>
                                        <p:attrNameLst>
                                          <p:attrName>style.visibility</p:attrName>
                                        </p:attrNameLst>
                                      </p:cBhvr>
                                      <p:to>
                                        <p:strVal val="visible"/>
                                      </p:to>
                                    </p:set>
                                    <p:anim calcmode="lin" valueType="num">
                                      <p:cBhvr additive="base">
                                        <p:cTn id="62" dur="500" fill="hold"/>
                                        <p:tgtEl>
                                          <p:spTgt spid="17413"/>
                                        </p:tgtEl>
                                        <p:attrNameLst>
                                          <p:attrName>ppt_x</p:attrName>
                                        </p:attrNameLst>
                                      </p:cBhvr>
                                      <p:tavLst>
                                        <p:tav tm="0">
                                          <p:val>
                                            <p:strVal val="#ppt_x"/>
                                          </p:val>
                                        </p:tav>
                                        <p:tav tm="100000">
                                          <p:val>
                                            <p:strVal val="#ppt_x"/>
                                          </p:val>
                                        </p:tav>
                                      </p:tavLst>
                                    </p:anim>
                                    <p:anim calcmode="lin" valueType="num">
                                      <p:cBhvr additive="base">
                                        <p:cTn id="63"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xit" presetSubtype="4" fill="hold" nodeType="clickEffect">
                                  <p:stCondLst>
                                    <p:cond delay="0"/>
                                  </p:stCondLst>
                                  <p:childTnLst>
                                    <p:anim calcmode="lin" valueType="num">
                                      <p:cBhvr additive="base">
                                        <p:cTn id="67" dur="500"/>
                                        <p:tgtEl>
                                          <p:spTgt spid="17413"/>
                                        </p:tgtEl>
                                        <p:attrNameLst>
                                          <p:attrName>ppt_x</p:attrName>
                                        </p:attrNameLst>
                                      </p:cBhvr>
                                      <p:tavLst>
                                        <p:tav tm="0">
                                          <p:val>
                                            <p:strVal val="ppt_x"/>
                                          </p:val>
                                        </p:tav>
                                        <p:tav tm="100000">
                                          <p:val>
                                            <p:strVal val="ppt_x"/>
                                          </p:val>
                                        </p:tav>
                                      </p:tavLst>
                                    </p:anim>
                                    <p:anim calcmode="lin" valueType="num">
                                      <p:cBhvr additive="base">
                                        <p:cTn id="68" dur="500"/>
                                        <p:tgtEl>
                                          <p:spTgt spid="17413"/>
                                        </p:tgtEl>
                                        <p:attrNameLst>
                                          <p:attrName>ppt_y</p:attrName>
                                        </p:attrNameLst>
                                      </p:cBhvr>
                                      <p:tavLst>
                                        <p:tav tm="0">
                                          <p:val>
                                            <p:strVal val="ppt_y"/>
                                          </p:val>
                                        </p:tav>
                                        <p:tav tm="100000">
                                          <p:val>
                                            <p:strVal val="1+ppt_h/2"/>
                                          </p:val>
                                        </p:tav>
                                      </p:tavLst>
                                    </p:anim>
                                    <p:set>
                                      <p:cBhvr>
                                        <p:cTn id="69" dur="1" fill="hold">
                                          <p:stCondLst>
                                            <p:cond delay="499"/>
                                          </p:stCondLst>
                                        </p:cTn>
                                        <p:tgtEl>
                                          <p:spTgt spid="17413"/>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16" fill="hold" nodeType="clickEffect">
                                  <p:stCondLst>
                                    <p:cond delay="0"/>
                                  </p:stCondLst>
                                  <p:childTnLst>
                                    <p:set>
                                      <p:cBhvr>
                                        <p:cTn id="73" dur="1" fill="hold">
                                          <p:stCondLst>
                                            <p:cond delay="0"/>
                                          </p:stCondLst>
                                        </p:cTn>
                                        <p:tgtEl>
                                          <p:spTgt spid="418819">
                                            <p:txEl>
                                              <p:pRg st="11" end="11"/>
                                            </p:txEl>
                                          </p:spTgt>
                                        </p:tgtEl>
                                        <p:attrNameLst>
                                          <p:attrName>style.visibility</p:attrName>
                                        </p:attrNameLst>
                                      </p:cBhvr>
                                      <p:to>
                                        <p:strVal val="visible"/>
                                      </p:to>
                                    </p:set>
                                    <p:animEffect transition="in" filter="box(in)">
                                      <p:cBhvr>
                                        <p:cTn id="74" dur="500"/>
                                        <p:tgtEl>
                                          <p:spTgt spid="418819">
                                            <p:txEl>
                                              <p:pRg st="11" end="11"/>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2" presetClass="entr" presetSubtype="0" fill="hold" nodeType="clickEffect">
                                  <p:stCondLst>
                                    <p:cond delay="0"/>
                                  </p:stCondLst>
                                  <p:childTnLst>
                                    <p:set>
                                      <p:cBhvr>
                                        <p:cTn id="78" dur="1" fill="hold">
                                          <p:stCondLst>
                                            <p:cond delay="0"/>
                                          </p:stCondLst>
                                        </p:cTn>
                                        <p:tgtEl>
                                          <p:spTgt spid="418821"/>
                                        </p:tgtEl>
                                        <p:attrNameLst>
                                          <p:attrName>style.visibility</p:attrName>
                                        </p:attrNameLst>
                                      </p:cBhvr>
                                      <p:to>
                                        <p:strVal val="visible"/>
                                      </p:to>
                                    </p:set>
                                    <p:animEffect transition="in" filter="fade">
                                      <p:cBhvr>
                                        <p:cTn id="79" dur="1000"/>
                                        <p:tgtEl>
                                          <p:spTgt spid="418821"/>
                                        </p:tgtEl>
                                      </p:cBhvr>
                                    </p:animEffect>
                                    <p:anim calcmode="lin" valueType="num">
                                      <p:cBhvr>
                                        <p:cTn id="80" dur="1000" fill="hold"/>
                                        <p:tgtEl>
                                          <p:spTgt spid="418821"/>
                                        </p:tgtEl>
                                        <p:attrNameLst>
                                          <p:attrName>ppt_x</p:attrName>
                                        </p:attrNameLst>
                                      </p:cBhvr>
                                      <p:tavLst>
                                        <p:tav tm="0">
                                          <p:val>
                                            <p:strVal val="#ppt_x"/>
                                          </p:val>
                                        </p:tav>
                                        <p:tav tm="100000">
                                          <p:val>
                                            <p:strVal val="#ppt_x"/>
                                          </p:val>
                                        </p:tav>
                                      </p:tavLst>
                                    </p:anim>
                                    <p:anim calcmode="lin" valueType="num">
                                      <p:cBhvr>
                                        <p:cTn id="81" dur="1000" fill="hold"/>
                                        <p:tgtEl>
                                          <p:spTgt spid="418821"/>
                                        </p:tgtEl>
                                        <p:attrNameLst>
                                          <p:attrName>ppt_y</p:attrName>
                                        </p:attrNameLst>
                                      </p:cBhvr>
                                      <p:tavLst>
                                        <p:tav tm="0">
                                          <p:val>
                                            <p:strVal val="#ppt_y+.1"/>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xit" presetSubtype="32" fill="hold" nodeType="clickEffect">
                                  <p:stCondLst>
                                    <p:cond delay="0"/>
                                  </p:stCondLst>
                                  <p:childTnLst>
                                    <p:anim calcmode="lin" valueType="num">
                                      <p:cBhvr>
                                        <p:cTn id="85" dur="500"/>
                                        <p:tgtEl>
                                          <p:spTgt spid="418821"/>
                                        </p:tgtEl>
                                        <p:attrNameLst>
                                          <p:attrName>ppt_w</p:attrName>
                                        </p:attrNameLst>
                                      </p:cBhvr>
                                      <p:tavLst>
                                        <p:tav tm="0">
                                          <p:val>
                                            <p:strVal val="ppt_w"/>
                                          </p:val>
                                        </p:tav>
                                        <p:tav tm="100000">
                                          <p:val>
                                            <p:fltVal val="0"/>
                                          </p:val>
                                        </p:tav>
                                      </p:tavLst>
                                    </p:anim>
                                    <p:anim calcmode="lin" valueType="num">
                                      <p:cBhvr>
                                        <p:cTn id="86" dur="500"/>
                                        <p:tgtEl>
                                          <p:spTgt spid="418821"/>
                                        </p:tgtEl>
                                        <p:attrNameLst>
                                          <p:attrName>ppt_h</p:attrName>
                                        </p:attrNameLst>
                                      </p:cBhvr>
                                      <p:tavLst>
                                        <p:tav tm="0">
                                          <p:val>
                                            <p:strVal val="ppt_h"/>
                                          </p:val>
                                        </p:tav>
                                        <p:tav tm="100000">
                                          <p:val>
                                            <p:fltVal val="0"/>
                                          </p:val>
                                        </p:tav>
                                      </p:tavLst>
                                    </p:anim>
                                    <p:animEffect transition="out" filter="fade">
                                      <p:cBhvr>
                                        <p:cTn id="87" dur="500"/>
                                        <p:tgtEl>
                                          <p:spTgt spid="418821"/>
                                        </p:tgtEl>
                                      </p:cBhvr>
                                    </p:animEffect>
                                    <p:set>
                                      <p:cBhvr>
                                        <p:cTn id="88" dur="1" fill="hold">
                                          <p:stCondLst>
                                            <p:cond delay="499"/>
                                          </p:stCondLst>
                                        </p:cTn>
                                        <p:tgtEl>
                                          <p:spTgt spid="418821"/>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ntr" presetSubtype="16" fill="hold" nodeType="clickEffect">
                                  <p:stCondLst>
                                    <p:cond delay="0"/>
                                  </p:stCondLst>
                                  <p:childTnLst>
                                    <p:set>
                                      <p:cBhvr>
                                        <p:cTn id="92" dur="1" fill="hold">
                                          <p:stCondLst>
                                            <p:cond delay="0"/>
                                          </p:stCondLst>
                                        </p:cTn>
                                        <p:tgtEl>
                                          <p:spTgt spid="418819">
                                            <p:txEl>
                                              <p:pRg st="12" end="12"/>
                                            </p:txEl>
                                          </p:spTgt>
                                        </p:tgtEl>
                                        <p:attrNameLst>
                                          <p:attrName>style.visibility</p:attrName>
                                        </p:attrNameLst>
                                      </p:cBhvr>
                                      <p:to>
                                        <p:strVal val="visible"/>
                                      </p:to>
                                    </p:set>
                                    <p:animEffect transition="in" filter="box(in)">
                                      <p:cBhvr>
                                        <p:cTn id="93" dur="500"/>
                                        <p:tgtEl>
                                          <p:spTgt spid="4188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TotalTime>
  <Words>1031</Words>
  <Application>Microsoft Office PowerPoint</Application>
  <PresentationFormat>On-screen Show (4:3)</PresentationFormat>
  <Paragraphs>100</Paragraphs>
  <Slides>18</Slides>
  <Notes>0</Notes>
  <HiddenSlides>0</HiddenSlides>
  <MMClips>0</MMClips>
  <ScaleCrop>false</ScaleCrop>
  <HeadingPairs>
    <vt:vector size="4" baseType="variant">
      <vt:variant>
        <vt:lpstr>Theme</vt:lpstr>
      </vt:variant>
      <vt:variant>
        <vt:i4>17</vt:i4>
      </vt:variant>
      <vt:variant>
        <vt:lpstr>Slide Titles</vt:lpstr>
      </vt:variant>
      <vt:variant>
        <vt:i4>18</vt:i4>
      </vt:variant>
    </vt:vector>
  </HeadingPairs>
  <TitlesOfParts>
    <vt:vector size="35" baseType="lpstr">
      <vt:lpstr>Curtain Call</vt:lpstr>
      <vt:lpstr>1_Curtain Call</vt:lpstr>
      <vt:lpstr>2_Curtain Call</vt:lpstr>
      <vt:lpstr>3_Curtain Call</vt:lpstr>
      <vt:lpstr>4_Curtain Call</vt:lpstr>
      <vt:lpstr>5_Curtain Call</vt:lpstr>
      <vt:lpstr>6_Curtain Call</vt:lpstr>
      <vt:lpstr>7_Curtain Call</vt:lpstr>
      <vt:lpstr>8_Curtain Call</vt:lpstr>
      <vt:lpstr>Default Design</vt:lpstr>
      <vt:lpstr>9_Curtain Call</vt:lpstr>
      <vt:lpstr>10_Curtain Call</vt:lpstr>
      <vt:lpstr>11_Curtain Call</vt:lpstr>
      <vt:lpstr>12_Curtain Call</vt:lpstr>
      <vt:lpstr>13_Curtain Call</vt:lpstr>
      <vt:lpstr>14_Curtain Call</vt:lpstr>
      <vt:lpstr>15_Curtain Call</vt:lpstr>
      <vt:lpstr>Do Now</vt:lpstr>
      <vt:lpstr>US Grant as President</vt:lpstr>
      <vt:lpstr>Grant Scandals</vt:lpstr>
      <vt:lpstr>Election of 1872</vt:lpstr>
      <vt:lpstr>The New Prophet?????</vt:lpstr>
      <vt:lpstr>Thomas Nast</vt:lpstr>
      <vt:lpstr>PowerPoint Presentation</vt:lpstr>
      <vt:lpstr>PowerPoint Presentation</vt:lpstr>
      <vt:lpstr>Boss Tweed</vt:lpstr>
      <vt:lpstr>PowerPoint Presentation</vt:lpstr>
      <vt:lpstr>PowerPoint Presentation</vt:lpstr>
      <vt:lpstr>PowerPoint Presentation</vt:lpstr>
      <vt:lpstr>PowerPoint Presentation</vt:lpstr>
      <vt:lpstr>“The Usual Irish Way of Doing Things”</vt:lpstr>
      <vt:lpstr>“The Ignorant Vote”</vt:lpstr>
      <vt:lpstr>PowerPoint Presentation</vt:lpstr>
      <vt:lpstr>PowerPoint Presentation</vt:lpstr>
      <vt:lpstr>Gilded Age Philosophies</vt:lpstr>
    </vt:vector>
  </TitlesOfParts>
  <Company>NYCDOE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Sean Fox</dc:creator>
  <cp:lastModifiedBy>Sean Fox</cp:lastModifiedBy>
  <cp:revision>3</cp:revision>
  <dcterms:created xsi:type="dcterms:W3CDTF">2016-02-03T15:29:52Z</dcterms:created>
  <dcterms:modified xsi:type="dcterms:W3CDTF">2016-02-04T15:50:01Z</dcterms:modified>
</cp:coreProperties>
</file>